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1.svg" ContentType="image/svg+xml"/>
  <Override PartName="/ppt/media/image3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1302" r:id="rId3"/>
    <p:sldId id="1323" r:id="rId4"/>
    <p:sldId id="1271" r:id="rId5"/>
    <p:sldId id="1324" r:id="rId6"/>
    <p:sldId id="1310" r:id="rId7"/>
    <p:sldId id="1308" r:id="rId8"/>
    <p:sldId id="1311" r:id="rId9"/>
    <p:sldId id="1314" r:id="rId10"/>
    <p:sldId id="1313" r:id="rId11"/>
    <p:sldId id="1325" r:id="rId12"/>
    <p:sldId id="1315" r:id="rId13"/>
    <p:sldId id="1316" r:id="rId14"/>
    <p:sldId id="1326" r:id="rId15"/>
    <p:sldId id="1317" r:id="rId17"/>
    <p:sldId id="1234" r:id="rId18"/>
    <p:sldId id="1320" r:id="rId19"/>
    <p:sldId id="1319" r:id="rId20"/>
    <p:sldId id="1321" r:id="rId21"/>
    <p:sldId id="132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0066"/>
    <a:srgbClr val="FFFF00"/>
    <a:srgbClr val="006600"/>
    <a:srgbClr val="FF6600"/>
    <a:srgbClr val="0000FF"/>
    <a:srgbClr val="FFFFFF"/>
    <a:srgbClr val="3333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91850" autoAdjust="0"/>
  </p:normalViewPr>
  <p:slideViewPr>
    <p:cSldViewPr showGuides="1">
      <p:cViewPr>
        <p:scale>
          <a:sx n="74" d="100"/>
          <a:sy n="74" d="100"/>
        </p:scale>
        <p:origin x="-564" y="-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AED22-7A29-4A9E-B8EC-A32B4889A17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5.svg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svg"/><Relationship Id="rId3" Type="http://schemas.openxmlformats.org/officeDocument/2006/relationships/image" Target="../media/image34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microsoft.com/office/2007/relationships/hdphoto" Target="../media/image20.wdp"/><Relationship Id="rId7" Type="http://schemas.openxmlformats.org/officeDocument/2006/relationships/image" Target="../media/image19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5.svg"/><Relationship Id="rId10" Type="http://schemas.openxmlformats.org/officeDocument/2006/relationships/image" Target="../media/image34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17.png"/><Relationship Id="rId5" Type="http://schemas.openxmlformats.org/officeDocument/2006/relationships/image" Target="../media/image43.png"/><Relationship Id="rId4" Type="http://schemas.microsoft.com/office/2007/relationships/hdphoto" Target="../media/image42.wdp"/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48.wdp"/><Relationship Id="rId3" Type="http://schemas.openxmlformats.org/officeDocument/2006/relationships/image" Target="../media/image47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49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GIF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microsoft.com/office/2007/relationships/hdphoto" Target="../media/image11.wdp"/><Relationship Id="rId7" Type="http://schemas.openxmlformats.org/officeDocument/2006/relationships/image" Target="../media/image10.png"/><Relationship Id="rId6" Type="http://schemas.microsoft.com/office/2007/relationships/hdphoto" Target="../media/image9.wdp"/><Relationship Id="rId5" Type="http://schemas.openxmlformats.org/officeDocument/2006/relationships/image" Target="../media/image8.png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slideLayout" Target="../slideLayouts/slideLayout2.xml"/><Relationship Id="rId10" Type="http://schemas.microsoft.com/office/2007/relationships/hdphoto" Target="../media/image13.wdp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20.wdp"/><Relationship Id="rId7" Type="http://schemas.openxmlformats.org/officeDocument/2006/relationships/image" Target="../media/image19.png"/><Relationship Id="rId6" Type="http://schemas.microsoft.com/office/2007/relationships/hdphoto" Target="../media/image13.wdp"/><Relationship Id="rId5" Type="http://schemas.openxmlformats.org/officeDocument/2006/relationships/image" Target="../media/image12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GIF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, tree, outdoor, sign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060" r="1" b="22866"/>
          <a:stretch>
            <a:fillRect/>
          </a:stretch>
        </p:blipFill>
        <p:spPr>
          <a:xfrm>
            <a:off x="-1504" y="-145979"/>
            <a:ext cx="12188952" cy="7148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icture containing icon&#10;&#10;Description automatically generated"/>
          <p:cNvPicPr>
            <a:picLocks noChangeAspect="1"/>
          </p:cNvPicPr>
          <p:nvPr/>
        </p:nvPicPr>
        <p:blipFill rotWithShape="1"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89872" l="5357" r="94286">
                        <a14:foregroundMark x1="6310" y1="37951" x2="6310" y2="37951"/>
                        <a14:foregroundMark x1="94286" y1="37951" x2="94286" y2="37951"/>
                        <a14:foregroundMark x1="5357" y1="36321" x2="5357" y2="36321"/>
                        <a14:backgroundMark x1="45833" y1="67870" x2="45833" y2="6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7" t="21111" r="3414" b="35556"/>
          <a:stretch>
            <a:fillRect/>
          </a:stretch>
        </p:blipFill>
        <p:spPr>
          <a:xfrm rot="16200000">
            <a:off x="5555553" y="511491"/>
            <a:ext cx="684002" cy="321398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/>
          <p:cNvPicPr>
            <a:picLocks noChangeAspect="1"/>
          </p:cNvPicPr>
          <p:nvPr/>
        </p:nvPicPr>
        <p:blipFill rotWithShape="1">
          <a:blip r:embed="rId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89872" l="5357" r="94286">
                        <a14:foregroundMark x1="6310" y1="37951" x2="6310" y2="37951"/>
                        <a14:foregroundMark x1="94286" y1="37951" x2="94286" y2="37951"/>
                        <a14:foregroundMark x1="5357" y1="36321" x2="5357" y2="36321"/>
                        <a14:backgroundMark x1="45833" y1="67870" x2="45833" y2="6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7" t="21111" r="3414" b="35556"/>
          <a:stretch>
            <a:fillRect/>
          </a:stretch>
        </p:blipFill>
        <p:spPr>
          <a:xfrm rot="16200000">
            <a:off x="5555553" y="1525682"/>
            <a:ext cx="684002" cy="321398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/>
          <p:cNvPicPr>
            <a:picLocks noChangeAspect="1"/>
          </p:cNvPicPr>
          <p:nvPr/>
        </p:nvPicPr>
        <p:blipFill rotWithShape="1">
          <a:blip r:embed="rId2" cstate="print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89872" l="5357" r="94286">
                        <a14:foregroundMark x1="6310" y1="37951" x2="6310" y2="37951"/>
                        <a14:foregroundMark x1="94286" y1="37951" x2="94286" y2="37951"/>
                        <a14:foregroundMark x1="5357" y1="36321" x2="5357" y2="36321"/>
                        <a14:backgroundMark x1="45833" y1="67870" x2="45833" y2="6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7" t="21111" r="3414" b="35556"/>
          <a:stretch>
            <a:fillRect/>
          </a:stretch>
        </p:blipFill>
        <p:spPr>
          <a:xfrm rot="16200000">
            <a:off x="5555553" y="3193848"/>
            <a:ext cx="684002" cy="321398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89872" l="5357" r="94286">
                        <a14:foregroundMark x1="6310" y1="37951" x2="6310" y2="37951"/>
                        <a14:foregroundMark x1="94286" y1="37951" x2="94286" y2="37951"/>
                        <a14:foregroundMark x1="5357" y1="36321" x2="5357" y2="36321"/>
                        <a14:backgroundMark x1="45833" y1="67870" x2="45833" y2="6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7" t="21111" r="3414" b="35556"/>
          <a:stretch>
            <a:fillRect/>
          </a:stretch>
        </p:blipFill>
        <p:spPr>
          <a:xfrm rot="16200000">
            <a:off x="5515581" y="6218205"/>
            <a:ext cx="684000" cy="321397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3200400"/>
            <a:ext cx="12192000" cy="92982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TextBox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65738" y="3276600"/>
            <a:ext cx="8749862" cy="78319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4000" b="1">
                <a:solidFill>
                  <a:srgbClr val="7030A0"/>
                </a:solidFill>
                <a:ea typeface="MS PGothic" panose="020B0600070205080204" pitchFamily="50" charset="-128"/>
              </a:rPr>
              <a:t>Chuyển động thẳng biến đổi đều</a:t>
            </a:r>
            <a:endParaRPr lang="en-US" altLang="en-US" sz="4000" b="1">
              <a:solidFill>
                <a:srgbClr val="7030A0"/>
              </a:solidFill>
            </a:endParaRPr>
          </a:p>
        </p:txBody>
      </p:sp>
      <p:sp>
        <p:nvSpPr>
          <p:cNvPr id="13" name="TextBox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43236" y="3199842"/>
            <a:ext cx="2067910" cy="646986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 9:</a:t>
            </a:r>
            <a:endParaRPr lang="en-US" altLang="en-US" sz="3200" b="1" i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11353800" cy="541687"/>
            <a:chOff x="74035" y="2231322"/>
            <a:chExt cx="11283452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29" y="2267004"/>
              <a:ext cx="10510301" cy="708275"/>
              <a:chOff x="587622" y="3377549"/>
              <a:chExt cx="5412315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2" y="3377549"/>
                <a:ext cx="5412315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10148283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Độ dịch chuyển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9" y="2326085"/>
            <a:ext cx="6005112" cy="337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295400" y="1128163"/>
                <a:ext cx="10363200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Xét vật CĐ thẳng biến đổi đều với vận tốc ban đầu: v</a:t>
                </a:r>
                <a:r>
                  <a:rPr lang="en-US" sz="2500" baseline="-250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0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:endPara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V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ận tốc của vật </a:t>
                </a:r>
                <a14:m>
                  <m:oMath xmlns:m="http://schemas.openxmlformats.org/officeDocument/2006/math"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500" b="1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1" i="1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500" b="1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500" b="1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𝐚𝐭</m:t>
                    </m:r>
                  </m:oMath>
                </a14:m>
                <a:r>
                  <a:rPr lang="en-US" sz="2500" b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nên đồ thị </a:t>
                </a:r>
                <a:r>
                  <a:rPr lang="en-US" sz="25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(v-t) 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có dạng như hình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128163"/>
                <a:ext cx="10363200" cy="861774"/>
              </a:xfrm>
              <a:prstGeom prst="rect">
                <a:avLst/>
              </a:prstGeom>
              <a:blipFill rotWithShape="1">
                <a:blip r:embed="rId4"/>
                <a:stretch>
                  <a:fillRect t="-47" b="5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292239" y="666498"/>
            <a:ext cx="8927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70C0"/>
                </a:solidFill>
                <a:cs typeface="Arial" panose="020B0604020202020204" pitchFamily="34" charset="0"/>
              </a:rPr>
              <a:t>1. Tính độ dịch chuyển bằng đồ thị vận tốc – thời gian (v – t)</a:t>
            </a:r>
            <a:endParaRPr lang="en-US" altLang="en-US" sz="24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2292" y="2510814"/>
            <a:ext cx="476761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Tính độ dịch chuyển:</a:t>
            </a:r>
            <a:endParaRPr lang="en-US" sz="2500" b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Kẻ các đường song song với trục tung OV, cách nhau một khoảng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t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rất nhỏ để chia đồ thị thành các hình thang nhỏ có đường cao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324600" y="2146847"/>
            <a:ext cx="6248402" cy="4889449"/>
            <a:chOff x="4899660" y="893105"/>
            <a:chExt cx="5026270" cy="4458601"/>
          </a:xfrm>
        </p:grpSpPr>
        <p:grpSp>
          <p:nvGrpSpPr>
            <p:cNvPr id="16" name="Group 15"/>
            <p:cNvGrpSpPr/>
            <p:nvPr/>
          </p:nvGrpSpPr>
          <p:grpSpPr>
            <a:xfrm>
              <a:off x="4899660" y="893105"/>
              <a:ext cx="5026270" cy="4458601"/>
              <a:chOff x="4899660" y="893105"/>
              <a:chExt cx="5026270" cy="445860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899660" y="893105"/>
                <a:ext cx="5026270" cy="4458601"/>
                <a:chOff x="4899660" y="893105"/>
                <a:chExt cx="5026270" cy="4458601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899660" y="893105"/>
                  <a:ext cx="5026270" cy="4458601"/>
                  <a:chOff x="3670146" y="1002990"/>
                  <a:chExt cx="5026270" cy="4458601"/>
                </a:xfrm>
              </p:grpSpPr>
              <p:pic>
                <p:nvPicPr>
                  <p:cNvPr id="44" name="Content Placeholder 4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t="49701" r="79412" b="1861"/>
                  <a:stretch>
                    <a:fillRect/>
                  </a:stretch>
                </p:blipFill>
                <p:spPr>
                  <a:xfrm>
                    <a:off x="5156630" y="1506519"/>
                    <a:ext cx="2297227" cy="3040282"/>
                  </a:xfrm>
                  <a:prstGeom prst="rect">
                    <a:avLst/>
                  </a:prstGeom>
                </p:spPr>
              </p:pic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3670146" y="1002990"/>
                    <a:ext cx="5026270" cy="4458601"/>
                    <a:chOff x="8524983" y="4124056"/>
                    <a:chExt cx="3644978" cy="2372111"/>
                  </a:xfrm>
                </p:grpSpPr>
                <p:cxnSp>
                  <p:nvCxnSpPr>
                    <p:cNvPr id="48" name="Straight Arrow Connector 47"/>
                    <p:cNvCxnSpPr/>
                    <p:nvPr/>
                  </p:nvCxnSpPr>
                  <p:spPr>
                    <a:xfrm flipV="1">
                      <a:off x="9479761" y="5997727"/>
                      <a:ext cx="2274704" cy="8196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Arrow Connector 48"/>
                    <p:cNvCxnSpPr/>
                    <p:nvPr/>
                  </p:nvCxnSpPr>
                  <p:spPr>
                    <a:xfrm flipH="1" flipV="1">
                      <a:off x="9596381" y="4242946"/>
                      <a:ext cx="4819" cy="1797967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8524983" y="4124056"/>
                      <a:ext cx="1295400" cy="2538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v(m/s)</a:t>
                      </a:r>
                      <a:endParaRPr lang="en-US" sz="2500" baseline="-25000"/>
                    </a:p>
                  </p:txBody>
                </p:sp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11338969" y="6019113"/>
                      <a:ext cx="830992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t(s)</a:t>
                      </a:r>
                      <a:endParaRPr lang="en-US" sz="2500" baseline="-25000"/>
                    </a:p>
                  </p:txBody>
                </p:sp>
              </p:grp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4435270" y="3484503"/>
                    <a:ext cx="942352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5986648" y="4511588"/>
                    <a:ext cx="558128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5613950" y="4171130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6409068" y="1420129"/>
                  <a:ext cx="2205023" cy="2229759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7511579" y="2570222"/>
                  <a:ext cx="0" cy="185723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7860055" y="2204336"/>
                  <a:ext cx="0" cy="2243908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00566" y="2526901"/>
                  <a:ext cx="1094660" cy="810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400566" y="2186950"/>
                  <a:ext cx="1459489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6383718" y="1420129"/>
                  <a:ext cx="2230373" cy="7675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6765223" y="3324264"/>
                  <a:ext cx="0" cy="109652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7130310" y="2932360"/>
                  <a:ext cx="0" cy="147729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8233328" y="1822450"/>
                  <a:ext cx="0" cy="260501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8606733" y="1355094"/>
                  <a:ext cx="7358" cy="3040282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5673539" y="1749432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5673539" y="2279763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767645" y="4448245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7589231" y="1679351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080866" y="2802005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762584" y="4025737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46409" y="3986338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11353800" cy="541687"/>
            <a:chOff x="74035" y="2231322"/>
            <a:chExt cx="11283452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29" y="2267004"/>
              <a:ext cx="10510301" cy="708275"/>
              <a:chOff x="587622" y="3377549"/>
              <a:chExt cx="5412315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2" y="3377549"/>
                <a:ext cx="5412315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10148283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Độ dịch chuyển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5" y="2459356"/>
            <a:ext cx="6276128" cy="356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143000" y="1182962"/>
                <a:ext cx="10363200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Xét vật CĐ thẳng biến đổi đều với vận tốc ban đầu: v</a:t>
                </a:r>
                <a:r>
                  <a:rPr lang="en-US" sz="2500" baseline="-250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0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:endPara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V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ận tốc của vật </a:t>
                </a:r>
                <a14:m>
                  <m:oMath xmlns:m="http://schemas.openxmlformats.org/officeDocument/2006/math"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500" b="1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1" i="1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500" b="1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500" b="1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𝐚𝐭</m:t>
                    </m:r>
                  </m:oMath>
                </a14:m>
                <a:r>
                  <a:rPr lang="en-US" sz="2500" b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nên đồ thị </a:t>
                </a:r>
                <a:r>
                  <a:rPr lang="en-US" sz="25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(v-t) 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có dạng như hình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182962"/>
                <a:ext cx="10363200" cy="861774"/>
              </a:xfrm>
              <a:prstGeom prst="rect">
                <a:avLst/>
              </a:prstGeom>
              <a:blipFill rotWithShape="1">
                <a:blip r:embed="rId4"/>
                <a:stretch>
                  <a:fillRect t="-69" b="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292239" y="666498"/>
            <a:ext cx="8927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70C0"/>
                </a:solidFill>
                <a:cs typeface="Arial" panose="020B0604020202020204" pitchFamily="34" charset="0"/>
              </a:rPr>
              <a:t>1. Tính độ dịch chuyển bằng đồ thị vận tốc – thời gian (v – t)</a:t>
            </a:r>
            <a:endParaRPr lang="en-US" altLang="en-US" sz="24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946124" y="2691369"/>
                <a:ext cx="5634821" cy="3329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indent="-342900">
                  <a:spcBef>
                    <a:spcPts val="0"/>
                  </a:spcBef>
                  <a:buFont typeface="Wingdings" panose="05000000000000000000" pitchFamily="2" charset="2"/>
                  <a:buChar char="v"/>
                </a:pPr>
                <a:r>
                  <a:rPr lang="en-US" sz="2500" b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Tính độ dịch chuyển:</a:t>
                </a:r>
                <a:endParaRPr lang="en-US" sz="25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marL="342900" marR="0" indent="-342900">
                  <a:spcBef>
                    <a:spcPts val="0"/>
                  </a:spcBef>
                  <a:buFont typeface="Symbol" panose="05050102010706020507" pitchFamily="18" charset="2"/>
                  <a:buChar char="-"/>
                </a:pP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Chọn một hình thang nhỏ bất kì, vì vật CĐTBĐĐ nên trong khoảng thời gian nhỏ từ A đến B, có thể coi chuyển động của vật là thẳng đều với vận tốc </a:t>
                </a:r>
                <a:endPara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v</a:t>
                </a:r>
                <a:r>
                  <a:rPr lang="en-US" sz="2500" baseline="-250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C 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50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5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    </a:t>
                </a:r>
                <a:r>
                  <a:rPr lang="en-US" sz="2200" i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(C nằm giữa A và B).</a:t>
                </a:r>
                <a:endParaRPr lang="en-US" sz="2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marR="0" indent="-342900">
                  <a:spcBef>
                    <a:spcPts val="0"/>
                  </a:spcBef>
                  <a:buFont typeface="Symbol" panose="05050102010706020507" pitchFamily="18" charset="2"/>
                  <a:buChar char="-"/>
                </a:pPr>
                <a:endParaRPr lang="en-US" sz="25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24" y="2691369"/>
                <a:ext cx="5634821" cy="3329694"/>
              </a:xfrm>
              <a:prstGeom prst="rect">
                <a:avLst/>
              </a:prstGeom>
              <a:blipFill rotWithShape="1">
                <a:blip r:embed="rId5"/>
                <a:stretch>
                  <a:fillRect l="-11" t="-7" r="8" b="1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324600" y="2146847"/>
            <a:ext cx="6248402" cy="4889449"/>
            <a:chOff x="4899660" y="893105"/>
            <a:chExt cx="5026270" cy="4458601"/>
          </a:xfrm>
        </p:grpSpPr>
        <p:grpSp>
          <p:nvGrpSpPr>
            <p:cNvPr id="16" name="Group 15"/>
            <p:cNvGrpSpPr/>
            <p:nvPr/>
          </p:nvGrpSpPr>
          <p:grpSpPr>
            <a:xfrm>
              <a:off x="4899660" y="893105"/>
              <a:ext cx="5026270" cy="4458601"/>
              <a:chOff x="4899660" y="893105"/>
              <a:chExt cx="5026270" cy="445860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899660" y="893105"/>
                <a:ext cx="5026270" cy="4458601"/>
                <a:chOff x="4899660" y="893105"/>
                <a:chExt cx="5026270" cy="4458601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899660" y="893105"/>
                  <a:ext cx="5026270" cy="4458601"/>
                  <a:chOff x="3670146" y="1002990"/>
                  <a:chExt cx="5026270" cy="4458601"/>
                </a:xfrm>
              </p:grpSpPr>
              <p:pic>
                <p:nvPicPr>
                  <p:cNvPr id="44" name="Content Placeholder 4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 t="49701" r="79412" b="1861"/>
                  <a:stretch>
                    <a:fillRect/>
                  </a:stretch>
                </p:blipFill>
                <p:spPr>
                  <a:xfrm>
                    <a:off x="5156630" y="1506519"/>
                    <a:ext cx="2297227" cy="3040282"/>
                  </a:xfrm>
                  <a:prstGeom prst="rect">
                    <a:avLst/>
                  </a:prstGeom>
                </p:spPr>
              </p:pic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3670146" y="1002990"/>
                    <a:ext cx="5026270" cy="4458601"/>
                    <a:chOff x="8524983" y="4124056"/>
                    <a:chExt cx="3644978" cy="2372111"/>
                  </a:xfrm>
                </p:grpSpPr>
                <p:cxnSp>
                  <p:nvCxnSpPr>
                    <p:cNvPr id="48" name="Straight Arrow Connector 47"/>
                    <p:cNvCxnSpPr/>
                    <p:nvPr/>
                  </p:nvCxnSpPr>
                  <p:spPr>
                    <a:xfrm flipV="1">
                      <a:off x="9479761" y="5997727"/>
                      <a:ext cx="2274704" cy="8196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Arrow Connector 48"/>
                    <p:cNvCxnSpPr/>
                    <p:nvPr/>
                  </p:nvCxnSpPr>
                  <p:spPr>
                    <a:xfrm flipH="1" flipV="1">
                      <a:off x="9596381" y="4242946"/>
                      <a:ext cx="4819" cy="1797967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8524983" y="4124056"/>
                      <a:ext cx="1295400" cy="2538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v(m/s)</a:t>
                      </a:r>
                      <a:endParaRPr lang="en-US" sz="2500" baseline="-25000"/>
                    </a:p>
                  </p:txBody>
                </p:sp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11338969" y="6019113"/>
                      <a:ext cx="830992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t(s)</a:t>
                      </a:r>
                      <a:endParaRPr lang="en-US" sz="2500" baseline="-25000"/>
                    </a:p>
                  </p:txBody>
                </p:sp>
              </p:grp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4435270" y="3484503"/>
                    <a:ext cx="942352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5986648" y="4511588"/>
                    <a:ext cx="558128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5613950" y="4171130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6409068" y="1420129"/>
                  <a:ext cx="2205023" cy="2229759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7511579" y="2570222"/>
                  <a:ext cx="0" cy="185723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7860055" y="2204336"/>
                  <a:ext cx="0" cy="2243908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00566" y="2526901"/>
                  <a:ext cx="1094660" cy="810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400566" y="2186950"/>
                  <a:ext cx="1459489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6383718" y="1420129"/>
                  <a:ext cx="2230373" cy="7675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6765223" y="3324264"/>
                  <a:ext cx="0" cy="109652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7130310" y="2932360"/>
                  <a:ext cx="0" cy="147729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8233328" y="1822450"/>
                  <a:ext cx="0" cy="260501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8606733" y="1355094"/>
                  <a:ext cx="7358" cy="3040282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5673539" y="1749432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5673539" y="2279763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767645" y="4448245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419813" y="4406373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5689777" y="2036609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698877" y="2358189"/>
                  <a:ext cx="0" cy="207872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6377073" y="2377851"/>
                  <a:ext cx="1321804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7589231" y="1679351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080866" y="2802005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762584" y="4025737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46409" y="3986338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11353800" cy="541687"/>
            <a:chOff x="74035" y="2231322"/>
            <a:chExt cx="11283452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29" y="2267004"/>
              <a:ext cx="10510301" cy="708275"/>
              <a:chOff x="587622" y="3377549"/>
              <a:chExt cx="5412315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2" y="3377549"/>
                <a:ext cx="5412315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10148283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Độ dịch chuyển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9" y="2061787"/>
            <a:ext cx="6383373" cy="391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292239" y="666498"/>
            <a:ext cx="8927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70C0"/>
                </a:solidFill>
                <a:cs typeface="Arial" panose="020B0604020202020204" pitchFamily="34" charset="0"/>
              </a:rPr>
              <a:t>1. Tính độ dịch chuyển bằng đồ thị vận tốc – thời gian (v – t)</a:t>
            </a:r>
            <a:endParaRPr lang="en-US" altLang="en-US" sz="24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9779" y="2212451"/>
            <a:ext cx="545601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Tính độ dịch chuyển:</a:t>
            </a:r>
            <a:endParaRPr lang="en-US" sz="2500" b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indent="-342900" algn="just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 dịch chuyển của vật trong thời gian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 có độ lớn bằng diện tích HCN có cạnh là v</a:t>
            </a:r>
            <a:r>
              <a:rPr lang="en-US" sz="2500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và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algn="just">
              <a:spcBef>
                <a:spcPts val="0"/>
              </a:spcBef>
            </a:pP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952500" y="1090730"/>
                <a:ext cx="10363200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Xét vật CĐ thẳng biến đổi đều với vận tốc ban đầu: v</a:t>
                </a:r>
                <a:r>
                  <a:rPr lang="en-US" sz="2500" baseline="-250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0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:endPara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V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ận tốc của vật </a:t>
                </a:r>
                <a14:m>
                  <m:oMath xmlns:m="http://schemas.openxmlformats.org/officeDocument/2006/math"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500" b="1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1" i="1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500" b="1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500" b="1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𝐚𝐭</m:t>
                    </m:r>
                  </m:oMath>
                </a14:m>
                <a:r>
                  <a:rPr lang="en-US" sz="2500" b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nên đồ thị </a:t>
                </a:r>
                <a:r>
                  <a:rPr lang="en-US" sz="25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(v-t) 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có dạng như hình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1090730"/>
                <a:ext cx="10363200" cy="861774"/>
              </a:xfrm>
              <a:prstGeom prst="rect">
                <a:avLst/>
              </a:prstGeom>
              <a:blipFill rotWithShape="1">
                <a:blip r:embed="rId4"/>
                <a:stretch>
                  <a:fillRect t="-50" b="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6477000" y="2061787"/>
            <a:ext cx="6248402" cy="4889449"/>
            <a:chOff x="4899660" y="893105"/>
            <a:chExt cx="5026270" cy="4458601"/>
          </a:xfrm>
        </p:grpSpPr>
        <p:grpSp>
          <p:nvGrpSpPr>
            <p:cNvPr id="42" name="Group 41"/>
            <p:cNvGrpSpPr/>
            <p:nvPr/>
          </p:nvGrpSpPr>
          <p:grpSpPr>
            <a:xfrm>
              <a:off x="4899660" y="893105"/>
              <a:ext cx="5026270" cy="4458601"/>
              <a:chOff x="4899660" y="893105"/>
              <a:chExt cx="5026270" cy="445860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4899660" y="893105"/>
                <a:ext cx="5026270" cy="4458601"/>
                <a:chOff x="4899660" y="893105"/>
                <a:chExt cx="5026270" cy="4458601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4899660" y="893105"/>
                  <a:ext cx="5026270" cy="4458601"/>
                  <a:chOff x="3670146" y="1002990"/>
                  <a:chExt cx="5026270" cy="4458601"/>
                </a:xfrm>
              </p:grpSpPr>
              <p:pic>
                <p:nvPicPr>
                  <p:cNvPr id="67" name="Content Placeholder 4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t="49701" r="79412" b="1861"/>
                  <a:stretch>
                    <a:fillRect/>
                  </a:stretch>
                </p:blipFill>
                <p:spPr>
                  <a:xfrm>
                    <a:off x="5156630" y="1506519"/>
                    <a:ext cx="2297227" cy="3040282"/>
                  </a:xfrm>
                  <a:prstGeom prst="rect">
                    <a:avLst/>
                  </a:prstGeom>
                </p:spPr>
              </p:pic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3670146" y="1002990"/>
                    <a:ext cx="5026270" cy="4458601"/>
                    <a:chOff x="8524983" y="4124056"/>
                    <a:chExt cx="3644978" cy="2372111"/>
                  </a:xfrm>
                </p:grpSpPr>
                <p:cxnSp>
                  <p:nvCxnSpPr>
                    <p:cNvPr id="71" name="Straight Arrow Connector 70"/>
                    <p:cNvCxnSpPr/>
                    <p:nvPr/>
                  </p:nvCxnSpPr>
                  <p:spPr>
                    <a:xfrm flipV="1">
                      <a:off x="9479761" y="5997727"/>
                      <a:ext cx="2274704" cy="8196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Arrow Connector 71"/>
                    <p:cNvCxnSpPr/>
                    <p:nvPr/>
                  </p:nvCxnSpPr>
                  <p:spPr>
                    <a:xfrm flipH="1" flipV="1">
                      <a:off x="9596381" y="4242946"/>
                      <a:ext cx="4819" cy="1797967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" name="TextBox 72"/>
                    <p:cNvSpPr txBox="1"/>
                    <p:nvPr/>
                  </p:nvSpPr>
                  <p:spPr>
                    <a:xfrm>
                      <a:off x="8524983" y="4124056"/>
                      <a:ext cx="1295400" cy="2538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v(m/s)</a:t>
                      </a:r>
                      <a:endParaRPr lang="en-US" sz="2500" baseline="-25000"/>
                    </a:p>
                  </p:txBody>
                </p:sp>
                <p:sp>
                  <p:nvSpPr>
                    <p:cNvPr id="74" name="TextBox 73"/>
                    <p:cNvSpPr txBox="1"/>
                    <p:nvPr/>
                  </p:nvSpPr>
                  <p:spPr>
                    <a:xfrm>
                      <a:off x="11338969" y="6019113"/>
                      <a:ext cx="830992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t(s)</a:t>
                      </a:r>
                      <a:endParaRPr lang="en-US" sz="2500" baseline="-25000"/>
                    </a:p>
                  </p:txBody>
                </p:sp>
              </p:grp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4435270" y="3484503"/>
                    <a:ext cx="942352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986648" y="4511588"/>
                    <a:ext cx="558128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5613950" y="4171130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6409068" y="1420129"/>
                  <a:ext cx="2205023" cy="2229759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7511579" y="2570222"/>
                  <a:ext cx="0" cy="185723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7860055" y="2204336"/>
                  <a:ext cx="0" cy="2243908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400566" y="2526901"/>
                  <a:ext cx="1094660" cy="810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6400566" y="2186950"/>
                  <a:ext cx="1459489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6383718" y="1420129"/>
                  <a:ext cx="2230373" cy="7675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V="1">
                  <a:off x="6765223" y="3324264"/>
                  <a:ext cx="0" cy="109652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V="1">
                  <a:off x="7130310" y="2932360"/>
                  <a:ext cx="0" cy="147729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8233328" y="1822450"/>
                  <a:ext cx="0" cy="260501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8606733" y="1355094"/>
                  <a:ext cx="7358" cy="3040282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/>
                <p:cNvSpPr txBox="1"/>
                <p:nvPr/>
              </p:nvSpPr>
              <p:spPr>
                <a:xfrm>
                  <a:off x="5673539" y="1749432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5673539" y="2279763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7767645" y="4448245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7419813" y="4406373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689777" y="2036609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7698877" y="2358189"/>
                  <a:ext cx="0" cy="207872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6377073" y="2377851"/>
                  <a:ext cx="1321804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/>
              <p:cNvSpPr txBox="1"/>
              <p:nvPr/>
            </p:nvSpPr>
            <p:spPr>
              <a:xfrm>
                <a:off x="7589231" y="1679351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80866" y="2802005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7762584" y="4025737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46409" y="3986338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712392" y="3499910"/>
            <a:ext cx="444657" cy="375912"/>
            <a:chOff x="5597591" y="3952722"/>
            <a:chExt cx="444657" cy="375912"/>
          </a:xfrm>
        </p:grpSpPr>
        <p:sp>
          <p:nvSpPr>
            <p:cNvPr id="76" name="Right Triangle 75"/>
            <p:cNvSpPr/>
            <p:nvPr/>
          </p:nvSpPr>
          <p:spPr>
            <a:xfrm rot="16200000">
              <a:off x="5851308" y="3938160"/>
              <a:ext cx="176378" cy="205502"/>
            </a:xfrm>
            <a:prstGeom prst="rtTriangle">
              <a:avLst/>
            </a:prstGeom>
            <a:solidFill>
              <a:srgbClr val="00B0F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ight Triangle 76"/>
            <p:cNvSpPr/>
            <p:nvPr/>
          </p:nvSpPr>
          <p:spPr>
            <a:xfrm rot="5209061">
              <a:off x="5612153" y="4137694"/>
              <a:ext cx="176378" cy="205502"/>
            </a:xfrm>
            <a:prstGeom prst="rtTriangle">
              <a:avLst/>
            </a:prstGeom>
            <a:solidFill>
              <a:srgbClr val="00B0F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711209" y="3693875"/>
            <a:ext cx="435220" cy="2125070"/>
            <a:chOff x="5638017" y="4315164"/>
            <a:chExt cx="395229" cy="1911915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5638017" y="431516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5648843" y="458273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5657440" y="4909296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5646309" y="5194765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5643417" y="554913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5653281" y="5934281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875969" y="3861006"/>
            <a:ext cx="545601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Diện tích của hình này bằng diện tích của hình thang nhỏ gạch chéo trong hình có đường cao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 và các đáy có độ lớn V</a:t>
            </a:r>
            <a:r>
              <a:rPr lang="en-US" sz="2500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V</a:t>
            </a:r>
            <a:r>
              <a:rPr lang="en-US" sz="2500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endParaRPr lang="en-US" sz="2500" baseline="-250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algn="just">
              <a:spcBef>
                <a:spcPts val="0"/>
              </a:spcBef>
            </a:pP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11353800" cy="541687"/>
            <a:chOff x="74035" y="2231322"/>
            <a:chExt cx="11283452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29" y="2267004"/>
              <a:ext cx="10510301" cy="708275"/>
              <a:chOff x="587622" y="3377549"/>
              <a:chExt cx="5412315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2" y="3377549"/>
                <a:ext cx="5412315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10148283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Độ dịch chuyển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76" y="2344146"/>
            <a:ext cx="6455194" cy="363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292239" y="666498"/>
            <a:ext cx="8927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70C0"/>
                </a:solidFill>
                <a:cs typeface="Arial" panose="020B0604020202020204" pitchFamily="34" charset="0"/>
              </a:rPr>
              <a:t>1. Tính độ dịch chuyển bằng đồ thị vận tốc – thời gian (v – t)</a:t>
            </a:r>
            <a:endParaRPr lang="en-US" altLang="en-US" sz="24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0215" y="2748813"/>
            <a:ext cx="543544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Tính độ dịch chuyển:</a:t>
            </a:r>
            <a:endParaRPr lang="en-US" sz="2500" b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indent="-342900" algn="just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 lớn độ dịch chuyển trong thời gian t, bằng tổng các độ dịch chuyển trong các khoảng thời gian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t, nên có độ lớn bằng diện tích của hình thang vuông có đường cao là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và các đáy có độ lớn v</a:t>
            </a:r>
            <a:r>
              <a:rPr lang="en-US" sz="2500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,v.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algn="just">
              <a:spcBef>
                <a:spcPts val="0"/>
              </a:spcBef>
            </a:pP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952500" y="1090730"/>
                <a:ext cx="10363200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Xét vật CĐ thẳng biến đổi đều với vận tốc ban đầu: v</a:t>
                </a:r>
                <a:r>
                  <a:rPr lang="en-US" sz="2500" baseline="-250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0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:endPara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V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ận tốc của vật </a:t>
                </a:r>
                <a14:m>
                  <m:oMath xmlns:m="http://schemas.openxmlformats.org/officeDocument/2006/math"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500" b="1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1" i="1">
                            <a:solidFill>
                              <a:srgbClr val="7030A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500" b="1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500" b="1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𝐚𝐭</m:t>
                    </m:r>
                  </m:oMath>
                </a14:m>
                <a:r>
                  <a:rPr lang="en-US" sz="2500" b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nên đồ thị </a:t>
                </a:r>
                <a:r>
                  <a:rPr lang="en-US" sz="25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(v-t) 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có dạng như hình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1090730"/>
                <a:ext cx="10363200" cy="861774"/>
              </a:xfrm>
              <a:prstGeom prst="rect">
                <a:avLst/>
              </a:prstGeom>
              <a:blipFill rotWithShape="1">
                <a:blip r:embed="rId4"/>
                <a:stretch>
                  <a:fillRect t="-50" b="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6477000" y="2061787"/>
            <a:ext cx="6248402" cy="4889449"/>
            <a:chOff x="4899660" y="893105"/>
            <a:chExt cx="5026270" cy="4458601"/>
          </a:xfrm>
        </p:grpSpPr>
        <p:grpSp>
          <p:nvGrpSpPr>
            <p:cNvPr id="42" name="Group 41"/>
            <p:cNvGrpSpPr/>
            <p:nvPr/>
          </p:nvGrpSpPr>
          <p:grpSpPr>
            <a:xfrm>
              <a:off x="4899660" y="893105"/>
              <a:ext cx="5026270" cy="4458601"/>
              <a:chOff x="4899660" y="893105"/>
              <a:chExt cx="5026270" cy="445860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4899660" y="893105"/>
                <a:ext cx="5026270" cy="4458601"/>
                <a:chOff x="4899660" y="893105"/>
                <a:chExt cx="5026270" cy="4458601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4899660" y="893105"/>
                  <a:ext cx="5026270" cy="4458601"/>
                  <a:chOff x="3670146" y="1002990"/>
                  <a:chExt cx="5026270" cy="4458601"/>
                </a:xfrm>
              </p:grpSpPr>
              <p:pic>
                <p:nvPicPr>
                  <p:cNvPr id="67" name="Content Placeholder 4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t="49701" r="79412" b="1861"/>
                  <a:stretch>
                    <a:fillRect/>
                  </a:stretch>
                </p:blipFill>
                <p:spPr>
                  <a:xfrm>
                    <a:off x="5156630" y="1506519"/>
                    <a:ext cx="2297227" cy="3040282"/>
                  </a:xfrm>
                  <a:prstGeom prst="rect">
                    <a:avLst/>
                  </a:prstGeom>
                </p:spPr>
              </p:pic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3670146" y="1002990"/>
                    <a:ext cx="5026270" cy="4458601"/>
                    <a:chOff x="8524983" y="4124056"/>
                    <a:chExt cx="3644978" cy="2372111"/>
                  </a:xfrm>
                </p:grpSpPr>
                <p:cxnSp>
                  <p:nvCxnSpPr>
                    <p:cNvPr id="71" name="Straight Arrow Connector 70"/>
                    <p:cNvCxnSpPr/>
                    <p:nvPr/>
                  </p:nvCxnSpPr>
                  <p:spPr>
                    <a:xfrm flipV="1">
                      <a:off x="9479761" y="5997727"/>
                      <a:ext cx="2274704" cy="8196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Arrow Connector 71"/>
                    <p:cNvCxnSpPr/>
                    <p:nvPr/>
                  </p:nvCxnSpPr>
                  <p:spPr>
                    <a:xfrm flipH="1" flipV="1">
                      <a:off x="9596381" y="4242946"/>
                      <a:ext cx="4819" cy="1797967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" name="TextBox 72"/>
                    <p:cNvSpPr txBox="1"/>
                    <p:nvPr/>
                  </p:nvSpPr>
                  <p:spPr>
                    <a:xfrm>
                      <a:off x="8524983" y="4124056"/>
                      <a:ext cx="1295400" cy="2538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v(m/s)</a:t>
                      </a:r>
                      <a:endParaRPr lang="en-US" sz="2500" baseline="-25000"/>
                    </a:p>
                  </p:txBody>
                </p:sp>
                <p:sp>
                  <p:nvSpPr>
                    <p:cNvPr id="74" name="TextBox 73"/>
                    <p:cNvSpPr txBox="1"/>
                    <p:nvPr/>
                  </p:nvSpPr>
                  <p:spPr>
                    <a:xfrm>
                      <a:off x="11338969" y="6019113"/>
                      <a:ext cx="830992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t(s)</a:t>
                      </a:r>
                      <a:endParaRPr lang="en-US" sz="2500" baseline="-25000"/>
                    </a:p>
                  </p:txBody>
                </p:sp>
              </p:grp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4435270" y="3484503"/>
                    <a:ext cx="942352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986648" y="4511588"/>
                    <a:ext cx="558128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5613950" y="4171130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6409068" y="1420129"/>
                  <a:ext cx="2205023" cy="2229759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7511579" y="2570222"/>
                  <a:ext cx="0" cy="185723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7860055" y="2204336"/>
                  <a:ext cx="0" cy="2243908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400566" y="2526901"/>
                  <a:ext cx="1094660" cy="810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6400566" y="2186950"/>
                  <a:ext cx="1459489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6383718" y="1420129"/>
                  <a:ext cx="2230373" cy="7675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V="1">
                  <a:off x="6765223" y="3324264"/>
                  <a:ext cx="0" cy="109652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V="1">
                  <a:off x="7130310" y="2932360"/>
                  <a:ext cx="0" cy="147729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8233328" y="1822450"/>
                  <a:ext cx="0" cy="260501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8606733" y="1355094"/>
                  <a:ext cx="7358" cy="3040282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/>
                <p:cNvSpPr txBox="1"/>
                <p:nvPr/>
              </p:nvSpPr>
              <p:spPr>
                <a:xfrm>
                  <a:off x="5673539" y="1749432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5673539" y="2279763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7767645" y="4448245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7419813" y="4406373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689777" y="2036609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7698877" y="2358189"/>
                  <a:ext cx="0" cy="207872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6377073" y="2377851"/>
                  <a:ext cx="1321804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/>
              <p:cNvSpPr txBox="1"/>
              <p:nvPr/>
            </p:nvSpPr>
            <p:spPr>
              <a:xfrm>
                <a:off x="7589231" y="1679351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80866" y="2802005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7762584" y="4025737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46409" y="3986338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712392" y="3499910"/>
            <a:ext cx="444657" cy="375912"/>
            <a:chOff x="5597591" y="3952722"/>
            <a:chExt cx="444657" cy="375912"/>
          </a:xfrm>
        </p:grpSpPr>
        <p:sp>
          <p:nvSpPr>
            <p:cNvPr id="76" name="Right Triangle 75"/>
            <p:cNvSpPr/>
            <p:nvPr/>
          </p:nvSpPr>
          <p:spPr>
            <a:xfrm rot="16200000">
              <a:off x="5851308" y="3938160"/>
              <a:ext cx="176378" cy="205502"/>
            </a:xfrm>
            <a:prstGeom prst="rtTriangle">
              <a:avLst/>
            </a:prstGeom>
            <a:solidFill>
              <a:srgbClr val="00B0F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ight Triangle 76"/>
            <p:cNvSpPr/>
            <p:nvPr/>
          </p:nvSpPr>
          <p:spPr>
            <a:xfrm rot="5209061">
              <a:off x="5612153" y="4137694"/>
              <a:ext cx="176378" cy="205502"/>
            </a:xfrm>
            <a:prstGeom prst="rtTriangle">
              <a:avLst/>
            </a:prstGeom>
            <a:solidFill>
              <a:srgbClr val="00B0F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711209" y="3693875"/>
            <a:ext cx="435220" cy="2125070"/>
            <a:chOff x="5638017" y="4315164"/>
            <a:chExt cx="395229" cy="1911915"/>
          </a:xfrm>
        </p:grpSpPr>
        <p:cxnSp>
          <p:nvCxnSpPr>
            <p:cNvPr id="86" name="Straight Connector 85"/>
            <p:cNvCxnSpPr/>
            <p:nvPr/>
          </p:nvCxnSpPr>
          <p:spPr>
            <a:xfrm flipV="1">
              <a:off x="5638017" y="431516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648843" y="458273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5657440" y="4909296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5646309" y="5194765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5643417" y="554913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5653281" y="5934281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790671" y="758276"/>
            <a:ext cx="10972800" cy="1639175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2362199" y="2514599"/>
            <a:ext cx="6248402" cy="4889449"/>
            <a:chOff x="4899660" y="893105"/>
            <a:chExt cx="5026270" cy="4458601"/>
          </a:xfrm>
        </p:grpSpPr>
        <p:grpSp>
          <p:nvGrpSpPr>
            <p:cNvPr id="53" name="Group 52"/>
            <p:cNvGrpSpPr/>
            <p:nvPr/>
          </p:nvGrpSpPr>
          <p:grpSpPr>
            <a:xfrm>
              <a:off x="4899660" y="893105"/>
              <a:ext cx="5026270" cy="4458601"/>
              <a:chOff x="4899660" y="893105"/>
              <a:chExt cx="5026270" cy="4458601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4899660" y="893105"/>
                <a:ext cx="5026270" cy="4458601"/>
                <a:chOff x="4899660" y="893105"/>
                <a:chExt cx="5026270" cy="44586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4899660" y="893105"/>
                  <a:ext cx="5026270" cy="4458601"/>
                  <a:chOff x="3670146" y="1002990"/>
                  <a:chExt cx="5026270" cy="4458601"/>
                </a:xfrm>
              </p:grpSpPr>
              <p:pic>
                <p:nvPicPr>
                  <p:cNvPr id="78" name="Content Placeholder 4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t="49701" r="79412" b="1861"/>
                  <a:stretch>
                    <a:fillRect/>
                  </a:stretch>
                </p:blipFill>
                <p:spPr>
                  <a:xfrm>
                    <a:off x="5156630" y="1506519"/>
                    <a:ext cx="2297227" cy="3040282"/>
                  </a:xfrm>
                  <a:prstGeom prst="rect">
                    <a:avLst/>
                  </a:prstGeom>
                </p:spPr>
              </p:pic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3670146" y="1002990"/>
                    <a:ext cx="5026270" cy="4458601"/>
                    <a:chOff x="8524983" y="4124056"/>
                    <a:chExt cx="3644978" cy="2372111"/>
                  </a:xfrm>
                </p:grpSpPr>
                <p:cxnSp>
                  <p:nvCxnSpPr>
                    <p:cNvPr id="82" name="Straight Arrow Connector 81"/>
                    <p:cNvCxnSpPr/>
                    <p:nvPr/>
                  </p:nvCxnSpPr>
                  <p:spPr>
                    <a:xfrm flipV="1">
                      <a:off x="9479761" y="5997727"/>
                      <a:ext cx="2274704" cy="8196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/>
                    <p:cNvCxnSpPr/>
                    <p:nvPr/>
                  </p:nvCxnSpPr>
                  <p:spPr>
                    <a:xfrm flipH="1" flipV="1">
                      <a:off x="9596381" y="4242946"/>
                      <a:ext cx="4819" cy="1797967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4" name="TextBox 83"/>
                    <p:cNvSpPr txBox="1"/>
                    <p:nvPr/>
                  </p:nvSpPr>
                  <p:spPr>
                    <a:xfrm>
                      <a:off x="8524983" y="4124056"/>
                      <a:ext cx="1295400" cy="2538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v(m/s)</a:t>
                      </a:r>
                      <a:endParaRPr lang="en-US" sz="2500" baseline="-25000"/>
                    </a:p>
                  </p:txBody>
                </p:sp>
                <p:sp>
                  <p:nvSpPr>
                    <p:cNvPr id="85" name="TextBox 84"/>
                    <p:cNvSpPr txBox="1"/>
                    <p:nvPr/>
                  </p:nvSpPr>
                  <p:spPr>
                    <a:xfrm>
                      <a:off x="11338969" y="6019113"/>
                      <a:ext cx="830992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t(s)</a:t>
                      </a:r>
                      <a:endParaRPr lang="en-US" sz="2500" baseline="-25000"/>
                    </a:p>
                  </p:txBody>
                </p:sp>
              </p:grp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4435270" y="3484503"/>
                    <a:ext cx="942352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5986648" y="4511588"/>
                    <a:ext cx="558128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0" name="TextBox 59"/>
                <p:cNvSpPr txBox="1"/>
                <p:nvPr/>
              </p:nvSpPr>
              <p:spPr>
                <a:xfrm>
                  <a:off x="5613950" y="4171130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 flipV="1">
                  <a:off x="6409068" y="1420129"/>
                  <a:ext cx="2205023" cy="2229759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7511579" y="2570222"/>
                  <a:ext cx="0" cy="185723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V="1">
                  <a:off x="7860055" y="2204336"/>
                  <a:ext cx="0" cy="2243908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6400566" y="2526901"/>
                  <a:ext cx="1094660" cy="810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6400566" y="2186950"/>
                  <a:ext cx="1459489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6383718" y="1420129"/>
                  <a:ext cx="2230373" cy="7675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6765223" y="3324264"/>
                  <a:ext cx="0" cy="109652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130310" y="2932360"/>
                  <a:ext cx="0" cy="147729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V="1">
                  <a:off x="8233328" y="1822450"/>
                  <a:ext cx="0" cy="260501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8606733" y="1355094"/>
                  <a:ext cx="7358" cy="3040282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/>
                <p:cNvSpPr txBox="1"/>
                <p:nvPr/>
              </p:nvSpPr>
              <p:spPr>
                <a:xfrm>
                  <a:off x="5673539" y="1749432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5673539" y="2279763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7767645" y="4448245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7419813" y="4406373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689777" y="2036609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7698877" y="2358189"/>
                  <a:ext cx="0" cy="207872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6377073" y="2377851"/>
                  <a:ext cx="1321804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TextBox 56"/>
              <p:cNvSpPr txBox="1"/>
              <p:nvPr/>
            </p:nvSpPr>
            <p:spPr>
              <a:xfrm>
                <a:off x="7589231" y="1679351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080866" y="2802005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762584" y="4025737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046409" y="3986338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97591" y="3952722"/>
            <a:ext cx="444657" cy="375912"/>
            <a:chOff x="5597591" y="3952722"/>
            <a:chExt cx="444657" cy="375912"/>
          </a:xfrm>
        </p:grpSpPr>
        <p:sp>
          <p:nvSpPr>
            <p:cNvPr id="3" name="Right Triangle 2"/>
            <p:cNvSpPr/>
            <p:nvPr/>
          </p:nvSpPr>
          <p:spPr>
            <a:xfrm rot="16200000">
              <a:off x="5851308" y="3938160"/>
              <a:ext cx="176378" cy="205502"/>
            </a:xfrm>
            <a:prstGeom prst="rtTriangle">
              <a:avLst/>
            </a:prstGeom>
            <a:solidFill>
              <a:srgbClr val="00B0F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ight Triangle 85"/>
            <p:cNvSpPr/>
            <p:nvPr/>
          </p:nvSpPr>
          <p:spPr>
            <a:xfrm rot="5209061">
              <a:off x="5612153" y="4137694"/>
              <a:ext cx="176378" cy="205502"/>
            </a:xfrm>
            <a:prstGeom prst="rtTriangle">
              <a:avLst/>
            </a:prstGeom>
            <a:solidFill>
              <a:srgbClr val="00B0F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638017" y="4315164"/>
            <a:ext cx="395229" cy="1911915"/>
            <a:chOff x="5638017" y="4315164"/>
            <a:chExt cx="395229" cy="1911915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5638017" y="431516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648843" y="458273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5657440" y="4909296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5646309" y="5194765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5643417" y="554913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5653281" y="5934281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Text Box 29"/>
          <p:cNvSpPr txBox="1">
            <a:spLocks noChangeArrowheads="1"/>
          </p:cNvSpPr>
          <p:nvPr/>
        </p:nvSpPr>
        <p:spPr bwMode="auto">
          <a:xfrm>
            <a:off x="818115" y="758277"/>
            <a:ext cx="1085022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buAutoNum type="arabicPeriod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Hãy tính độ dịch chuyển của chuyển động có đồ thị (v - t) vẽ ở Hình bên. Biết mỗi cạnh của ô vuông nhỏ trên trục tung ứng với 2 m/s, trên trục hoành ứng với 1s,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indent="-457200">
              <a:spcBef>
                <a:spcPts val="0"/>
              </a:spcBef>
              <a:buAutoNum type="arabicPeriod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Chứng tỏ rằng có thể xác định giá trị của gia tốc dựa trên đồ thị (v - t).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592288" y="2569181"/>
            <a:ext cx="6290906" cy="1719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00"/>
              </a:spcAft>
            </a:pPr>
            <a:r>
              <a:rPr lang="en-US" sz="24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ộ dịch chuyển của vật sau khoảng thời gian chính là </a:t>
            </a:r>
            <a:r>
              <a:rPr lang="en-US" sz="24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diện tích của hình thang vuông có đường cao là </a:t>
            </a:r>
            <a:r>
              <a:rPr lang="en-US" sz="2400" i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lang="en-US" sz="24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và các đáy có độ lớn v</a:t>
            </a:r>
            <a:r>
              <a:rPr lang="en-US" sz="2400" baseline="-250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0</a:t>
            </a:r>
            <a:r>
              <a:rPr lang="en-US" sz="24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,v..</a:t>
            </a:r>
            <a:endParaRPr lang="en-US" sz="2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endParaRPr lang="en-US" sz="24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87525" y="5174252"/>
            <a:ext cx="6180082" cy="48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5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ộ dịch chuyển của vật: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Object 60"/>
              <p:cNvSpPr txBox="1"/>
              <p:nvPr/>
            </p:nvSpPr>
            <p:spPr bwMode="auto">
              <a:xfrm>
                <a:off x="1643943" y="3854174"/>
                <a:ext cx="2803361" cy="5876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00" i="1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5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(v</a:t>
                </a:r>
                <a:r>
                  <a:rPr lang="en-US" sz="2500" baseline="-25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sz="25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 v).t</a:t>
                </a:r>
                <a:endParaRPr lang="en-US" sz="25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9" name="Object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943" y="3854174"/>
                <a:ext cx="2803361" cy="587654"/>
              </a:xfrm>
              <a:prstGeom prst="rect">
                <a:avLst/>
              </a:prstGeom>
              <a:blipFill rotWithShape="1">
                <a:blip r:embed="rId1"/>
                <a:stretch>
                  <a:fillRect l="-20" t="-5788" r="14" b="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/>
          <p:cNvGrpSpPr/>
          <p:nvPr/>
        </p:nvGrpSpPr>
        <p:grpSpPr>
          <a:xfrm>
            <a:off x="2657502" y="5635577"/>
            <a:ext cx="3664722" cy="1026108"/>
            <a:chOff x="838200" y="3178924"/>
            <a:chExt cx="3664722" cy="1281834"/>
          </a:xfrm>
        </p:grpSpPr>
        <p:pic>
          <p:nvPicPr>
            <p:cNvPr id="71" name="Picture 70" descr="empty-red-rectangl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78924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Object 60"/>
                <p:cNvSpPr txBox="1"/>
                <p:nvPr/>
              </p:nvSpPr>
              <p:spPr bwMode="auto">
                <a:xfrm>
                  <a:off x="1226322" y="3268546"/>
                  <a:ext cx="3276600" cy="1192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 smtClean="0">
                              <a:latin typeface="Cambria Math" panose="02040503050406030204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3000" b="0" i="1" baseline="30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3000">
                      <a:solidFill>
                        <a:srgbClr val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sz="3000" baseline="30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72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26322" y="3268546"/>
                  <a:ext cx="3276600" cy="1192212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bject 60"/>
              <p:cNvSpPr txBox="1"/>
              <p:nvPr/>
            </p:nvSpPr>
            <p:spPr bwMode="auto">
              <a:xfrm>
                <a:off x="2025614" y="4455878"/>
                <a:ext cx="3276600" cy="7757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US" sz="3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5" name="Object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25614" y="4455878"/>
                <a:ext cx="3276600" cy="775793"/>
              </a:xfrm>
              <a:prstGeom prst="rect">
                <a:avLst/>
              </a:prstGeom>
              <a:blipFill rotWithShape="1">
                <a:blip r:embed="rId4"/>
                <a:stretch>
                  <a:fillRect l="-18" t="-11" r="18" b="7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904382" y="4483978"/>
            <a:ext cx="23549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  <a:cs typeface="Times New Roman" panose="02020603050405020304" pitchFamily="18" charset="0"/>
              </a:rPr>
              <a:t>Ta có:</a:t>
            </a:r>
            <a:endParaRPr lang="en-US" sz="2500"/>
          </a:p>
        </p:txBody>
      </p:sp>
      <p:grpSp>
        <p:nvGrpSpPr>
          <p:cNvPr id="43" name="Group 42"/>
          <p:cNvGrpSpPr/>
          <p:nvPr/>
        </p:nvGrpSpPr>
        <p:grpSpPr>
          <a:xfrm>
            <a:off x="-76200" y="65599"/>
            <a:ext cx="11353800" cy="541687"/>
            <a:chOff x="74035" y="2231322"/>
            <a:chExt cx="11283452" cy="756154"/>
          </a:xfrm>
        </p:grpSpPr>
        <p:grpSp>
          <p:nvGrpSpPr>
            <p:cNvPr id="55" name="Group 70"/>
            <p:cNvGrpSpPr/>
            <p:nvPr/>
          </p:nvGrpSpPr>
          <p:grpSpPr bwMode="auto">
            <a:xfrm>
              <a:off x="330529" y="2267004"/>
              <a:ext cx="10510301" cy="708275"/>
              <a:chOff x="587622" y="3377549"/>
              <a:chExt cx="5412315" cy="1364238"/>
            </a:xfrm>
          </p:grpSpPr>
          <p:pic>
            <p:nvPicPr>
              <p:cNvPr id="65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2" y="3377549"/>
                <a:ext cx="5412315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6" name="TextBox 5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10148283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Độ dịch chuyển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67" name="Text Box 13"/>
          <p:cNvSpPr txBox="1">
            <a:spLocks noChangeArrowheads="1"/>
          </p:cNvSpPr>
          <p:nvPr/>
        </p:nvSpPr>
        <p:spPr bwMode="auto">
          <a:xfrm>
            <a:off x="292239" y="666498"/>
            <a:ext cx="8927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70C0"/>
                </a:solidFill>
                <a:cs typeface="Arial" panose="020B0604020202020204" pitchFamily="34" charset="0"/>
              </a:rPr>
              <a:t>2. Tính độ dịch chuyển bằng công thức </a:t>
            </a:r>
            <a:endParaRPr lang="en-US" altLang="en-US" sz="24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73" name="Rectangle: Rounded Corners 72"/>
          <p:cNvSpPr/>
          <p:nvPr/>
        </p:nvSpPr>
        <p:spPr>
          <a:xfrm>
            <a:off x="661157" y="1393381"/>
            <a:ext cx="10972800" cy="959501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358793" y="1075142"/>
            <a:ext cx="629089" cy="639020"/>
            <a:chOff x="493574" y="321685"/>
            <a:chExt cx="755550" cy="790692"/>
          </a:xfrm>
        </p:grpSpPr>
        <p:sp>
          <p:nvSpPr>
            <p:cNvPr id="77" name="Oval 76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Icon&#10;&#10;Description automatically generated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1066046" y="1347382"/>
                <a:ext cx="9984937" cy="1085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Hãy chứng minh rằng công thức tính độ lớn của độ dịch chuyển trong chuyển động thẳng biến đổi đều là: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800" b="0" i="1" baseline="30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8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800" baseline="30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46" y="1347382"/>
                <a:ext cx="9984937" cy="1085425"/>
              </a:xfrm>
              <a:prstGeom prst="rect">
                <a:avLst/>
              </a:prstGeom>
              <a:blipFill rotWithShape="1">
                <a:blip r:embed="rId9"/>
                <a:stretch>
                  <a:fillRect l="-5" t="-50" r="1" b="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8096321" y="3017625"/>
            <a:ext cx="2769670" cy="3300992"/>
            <a:chOff x="7264402" y="3446847"/>
            <a:chExt cx="3251198" cy="2693998"/>
          </a:xfrm>
        </p:grpSpPr>
        <p:sp>
          <p:nvSpPr>
            <p:cNvPr id="28" name="Rectangle 27"/>
            <p:cNvSpPr/>
            <p:nvPr/>
          </p:nvSpPr>
          <p:spPr>
            <a:xfrm>
              <a:off x="7264402" y="5499323"/>
              <a:ext cx="3251198" cy="64152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Triangle 28"/>
            <p:cNvSpPr/>
            <p:nvPr/>
          </p:nvSpPr>
          <p:spPr>
            <a:xfrm flipH="1">
              <a:off x="7323413" y="3446847"/>
              <a:ext cx="3192181" cy="2052475"/>
            </a:xfrm>
            <a:prstGeom prst="rtTriangle">
              <a:avLst/>
            </a:prstGeom>
            <a:solidFill>
              <a:schemeClr val="accent5">
                <a:lumMod val="40000"/>
                <a:lumOff val="6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248400" y="2478806"/>
            <a:ext cx="6248402" cy="4889449"/>
            <a:chOff x="4899660" y="893105"/>
            <a:chExt cx="5026270" cy="4458601"/>
          </a:xfrm>
        </p:grpSpPr>
        <p:grpSp>
          <p:nvGrpSpPr>
            <p:cNvPr id="31" name="Group 30"/>
            <p:cNvGrpSpPr/>
            <p:nvPr/>
          </p:nvGrpSpPr>
          <p:grpSpPr>
            <a:xfrm>
              <a:off x="4899660" y="893105"/>
              <a:ext cx="5026270" cy="4458601"/>
              <a:chOff x="4899660" y="893105"/>
              <a:chExt cx="5026270" cy="4458601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899660" y="893105"/>
                <a:ext cx="5026270" cy="4458601"/>
                <a:chOff x="4899660" y="893105"/>
                <a:chExt cx="5026270" cy="44586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4899660" y="893105"/>
                  <a:ext cx="5026270" cy="4458601"/>
                  <a:chOff x="3670146" y="1002990"/>
                  <a:chExt cx="5026270" cy="4458601"/>
                </a:xfrm>
              </p:grpSpPr>
              <p:pic>
                <p:nvPicPr>
                  <p:cNvPr id="59" name="Content Placeholder 4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rcRect t="49701" r="79412" b="1861"/>
                  <a:stretch>
                    <a:fillRect/>
                  </a:stretch>
                </p:blipFill>
                <p:spPr>
                  <a:xfrm>
                    <a:off x="5156630" y="1506519"/>
                    <a:ext cx="2297227" cy="3040282"/>
                  </a:xfrm>
                  <a:prstGeom prst="rect">
                    <a:avLst/>
                  </a:prstGeom>
                </p:spPr>
              </p:pic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3670146" y="1002990"/>
                    <a:ext cx="5026270" cy="4458601"/>
                    <a:chOff x="8524983" y="4124056"/>
                    <a:chExt cx="3644978" cy="2372111"/>
                  </a:xfrm>
                </p:grpSpPr>
                <p:cxnSp>
                  <p:nvCxnSpPr>
                    <p:cNvPr id="84" name="Straight Arrow Connector 83"/>
                    <p:cNvCxnSpPr/>
                    <p:nvPr/>
                  </p:nvCxnSpPr>
                  <p:spPr>
                    <a:xfrm flipV="1">
                      <a:off x="9479761" y="5997727"/>
                      <a:ext cx="2274704" cy="8196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Arrow Connector 84"/>
                    <p:cNvCxnSpPr/>
                    <p:nvPr/>
                  </p:nvCxnSpPr>
                  <p:spPr>
                    <a:xfrm flipH="1" flipV="1">
                      <a:off x="9596381" y="4242946"/>
                      <a:ext cx="4819" cy="1797967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6" name="TextBox 85"/>
                    <p:cNvSpPr txBox="1"/>
                    <p:nvPr/>
                  </p:nvSpPr>
                  <p:spPr>
                    <a:xfrm>
                      <a:off x="8524983" y="4124056"/>
                      <a:ext cx="1295400" cy="2538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v(m/s)</a:t>
                      </a:r>
                      <a:endParaRPr lang="en-US" sz="2500" baseline="-25000"/>
                    </a:p>
                  </p:txBody>
                </p:sp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11338969" y="6019113"/>
                      <a:ext cx="830992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t(s)</a:t>
                      </a:r>
                      <a:endParaRPr lang="en-US" sz="2500" baseline="-25000"/>
                    </a:p>
                  </p:txBody>
                </p:sp>
              </p:grp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4435270" y="3484503"/>
                    <a:ext cx="942352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5986648" y="4511588"/>
                    <a:ext cx="558128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5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  <a:r>
                      <a:rPr lang="en-US" sz="2500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5613950" y="4171130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25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6409068" y="1420129"/>
                  <a:ext cx="2205023" cy="2229759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7511579" y="2570222"/>
                  <a:ext cx="0" cy="185723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7860055" y="2204336"/>
                  <a:ext cx="0" cy="2243908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6400566" y="2526901"/>
                  <a:ext cx="1094660" cy="810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6400566" y="2186950"/>
                  <a:ext cx="1459489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6383718" y="1420129"/>
                  <a:ext cx="2230373" cy="7675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6765223" y="3324264"/>
                  <a:ext cx="0" cy="109652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7130310" y="2932360"/>
                  <a:ext cx="0" cy="1477297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8233328" y="1822450"/>
                  <a:ext cx="0" cy="2605011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8606733" y="1355094"/>
                  <a:ext cx="7358" cy="3040282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/>
                <p:cNvSpPr txBox="1"/>
                <p:nvPr/>
              </p:nvSpPr>
              <p:spPr>
                <a:xfrm>
                  <a:off x="5673539" y="1749432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5673539" y="2279763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767645" y="4448245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419813" y="4406373"/>
                  <a:ext cx="5581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5689777" y="2036609"/>
                  <a:ext cx="94235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sz="2500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US" sz="2500" baseline="-25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7" name="Straight Connector 56"/>
                <p:cNvCxnSpPr/>
                <p:nvPr/>
              </p:nvCxnSpPr>
              <p:spPr>
                <a:xfrm flipV="1">
                  <a:off x="7698877" y="2358189"/>
                  <a:ext cx="0" cy="207872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377073" y="2377851"/>
                  <a:ext cx="1321804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/>
              <p:cNvSpPr txBox="1"/>
              <p:nvPr/>
            </p:nvSpPr>
            <p:spPr>
              <a:xfrm>
                <a:off x="7589231" y="1679351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80866" y="2802005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25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762584" y="4025737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6409" y="3986338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25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483792" y="3916929"/>
            <a:ext cx="444657" cy="375912"/>
            <a:chOff x="5597591" y="3952722"/>
            <a:chExt cx="444657" cy="375912"/>
          </a:xfrm>
        </p:grpSpPr>
        <p:sp>
          <p:nvSpPr>
            <p:cNvPr id="89" name="Right Triangle 88"/>
            <p:cNvSpPr/>
            <p:nvPr/>
          </p:nvSpPr>
          <p:spPr>
            <a:xfrm rot="16200000">
              <a:off x="5851308" y="3938160"/>
              <a:ext cx="176378" cy="205502"/>
            </a:xfrm>
            <a:prstGeom prst="rtTriangle">
              <a:avLst/>
            </a:prstGeom>
            <a:solidFill>
              <a:srgbClr val="00B0F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Triangle 89"/>
            <p:cNvSpPr/>
            <p:nvPr/>
          </p:nvSpPr>
          <p:spPr>
            <a:xfrm rot="5209061">
              <a:off x="5612153" y="4137694"/>
              <a:ext cx="176378" cy="205502"/>
            </a:xfrm>
            <a:prstGeom prst="rtTriangle">
              <a:avLst/>
            </a:prstGeom>
            <a:solidFill>
              <a:srgbClr val="00B0F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9524218" y="4279371"/>
            <a:ext cx="395229" cy="1911915"/>
            <a:chOff x="5638017" y="4315164"/>
            <a:chExt cx="395229" cy="1911915"/>
          </a:xfrm>
        </p:grpSpPr>
        <p:cxnSp>
          <p:nvCxnSpPr>
            <p:cNvPr id="92" name="Straight Connector 91"/>
            <p:cNvCxnSpPr/>
            <p:nvPr/>
          </p:nvCxnSpPr>
          <p:spPr>
            <a:xfrm flipV="1">
              <a:off x="5638017" y="431516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5648843" y="458273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5657440" y="4909296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5646309" y="5194765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5643417" y="5549134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5653281" y="5934281"/>
              <a:ext cx="375806" cy="29279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  <p:bldP spid="69" grpId="0"/>
      <p:bldP spid="75" grpId="0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76200" y="65599"/>
            <a:ext cx="11353800" cy="541687"/>
            <a:chOff x="74035" y="2231322"/>
            <a:chExt cx="11283452" cy="756154"/>
          </a:xfrm>
        </p:grpSpPr>
        <p:grpSp>
          <p:nvGrpSpPr>
            <p:cNvPr id="55" name="Group 70"/>
            <p:cNvGrpSpPr/>
            <p:nvPr/>
          </p:nvGrpSpPr>
          <p:grpSpPr bwMode="auto">
            <a:xfrm>
              <a:off x="330529" y="2267004"/>
              <a:ext cx="10510301" cy="708275"/>
              <a:chOff x="587622" y="3377549"/>
              <a:chExt cx="5412315" cy="1364238"/>
            </a:xfrm>
          </p:grpSpPr>
          <p:pic>
            <p:nvPicPr>
              <p:cNvPr id="65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2" y="3377549"/>
                <a:ext cx="5412315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6" name="TextBox 5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10148283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Độ dịch chuyển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67" name="Text Box 13"/>
          <p:cNvSpPr txBox="1">
            <a:spLocks noChangeArrowheads="1"/>
          </p:cNvSpPr>
          <p:nvPr/>
        </p:nvSpPr>
        <p:spPr bwMode="auto">
          <a:xfrm>
            <a:off x="292239" y="666498"/>
            <a:ext cx="8927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70C0"/>
                </a:solidFill>
                <a:cs typeface="Arial" panose="020B0604020202020204" pitchFamily="34" charset="0"/>
              </a:rPr>
              <a:t>2. Tính độ dịch chuyển bằng công thức </a:t>
            </a:r>
            <a:endParaRPr lang="en-US" altLang="en-US" sz="24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73" name="Rectangle: Rounded Corners 72"/>
          <p:cNvSpPr/>
          <p:nvPr/>
        </p:nvSpPr>
        <p:spPr>
          <a:xfrm>
            <a:off x="2133600" y="1393382"/>
            <a:ext cx="7391400" cy="639020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900118" y="1264312"/>
            <a:ext cx="466963" cy="474104"/>
            <a:chOff x="493574" y="321685"/>
            <a:chExt cx="755550" cy="790692"/>
          </a:xfrm>
        </p:grpSpPr>
        <p:sp>
          <p:nvSpPr>
            <p:cNvPr id="77" name="Oval 76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Icon&#10;&#10;Description automatically generated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673337" y="1393382"/>
                <a:ext cx="9984937" cy="841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Hãy chứng minh công thức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 baseline="30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800" i="1" baseline="30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2800" baseline="30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7" y="1393382"/>
                <a:ext cx="9984937" cy="841256"/>
              </a:xfrm>
              <a:prstGeom prst="rect">
                <a:avLst/>
              </a:prstGeom>
              <a:blipFill rotWithShape="1">
                <a:blip r:embed="rId5"/>
                <a:stretch>
                  <a:fillRect l="-2" t="-5156" r="4" b="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647937" y="2402553"/>
            <a:ext cx="6477000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Khử biến thời gian t trong các phương trình 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17188" y="6005381"/>
            <a:ext cx="8939811" cy="483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 trình liên hệ giữa gia tốc, vận tốc và độ dịch chuyển </a:t>
            </a:r>
            <a:endParaRPr lang="en-US" sz="2500">
              <a:solidFill>
                <a:srgbClr val="7030A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124937" y="3262690"/>
            <a:ext cx="3685311" cy="927638"/>
            <a:chOff x="838200" y="3178924"/>
            <a:chExt cx="3685311" cy="1269584"/>
          </a:xfrm>
        </p:grpSpPr>
        <p:pic>
          <p:nvPicPr>
            <p:cNvPr id="29" name="Picture 28" descr="empty-red-rectangl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78924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Object 60"/>
                <p:cNvSpPr txBox="1"/>
                <p:nvPr/>
              </p:nvSpPr>
              <p:spPr bwMode="auto">
                <a:xfrm>
                  <a:off x="1246911" y="3256296"/>
                  <a:ext cx="3276600" cy="1192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 smtClean="0">
                              <a:latin typeface="Cambria Math" panose="02040503050406030204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3000" b="0" i="1" baseline="30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3000">
                      <a:solidFill>
                        <a:srgbClr val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sz="3000" baseline="30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0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46911" y="3256296"/>
                  <a:ext cx="3276600" cy="1192212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7093655" y="2297621"/>
            <a:ext cx="3917481" cy="851445"/>
            <a:chOff x="838200" y="3178924"/>
            <a:chExt cx="3869649" cy="1308472"/>
          </a:xfrm>
        </p:grpSpPr>
        <p:pic>
          <p:nvPicPr>
            <p:cNvPr id="32" name="Picture 31" descr="empty-red-rectangl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78924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Object 60"/>
                <p:cNvSpPr txBox="1"/>
                <p:nvPr/>
              </p:nvSpPr>
              <p:spPr bwMode="auto">
                <a:xfrm>
                  <a:off x="1431249" y="3295184"/>
                  <a:ext cx="3276600" cy="1192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000" b="0" i="1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𝑎𝑡</m:t>
                        </m:r>
                      </m:oMath>
                    </m:oMathPara>
                  </a14:m>
                  <a:endParaRPr lang="en-US" sz="3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3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31249" y="3295184"/>
                  <a:ext cx="3276600" cy="1192212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extBox 33"/>
          <p:cNvSpPr txBox="1"/>
          <p:nvPr/>
        </p:nvSpPr>
        <p:spPr>
          <a:xfrm>
            <a:off x="673337" y="4288933"/>
            <a:ext cx="10436805" cy="48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 rút ra được biểu thức liên hệ giữa gia tốc, vận tốc và độ dịch chuyển.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948639" y="4827757"/>
            <a:ext cx="3590956" cy="1008257"/>
            <a:chOff x="838200" y="3178924"/>
            <a:chExt cx="3590956" cy="1387785"/>
          </a:xfrm>
        </p:grpSpPr>
        <p:pic>
          <p:nvPicPr>
            <p:cNvPr id="36" name="Picture 35" descr="empty-red-rectangl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78924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Object 60"/>
                <p:cNvSpPr txBox="1"/>
                <p:nvPr/>
              </p:nvSpPr>
              <p:spPr bwMode="auto">
                <a:xfrm>
                  <a:off x="1152556" y="3374498"/>
                  <a:ext cx="3276600" cy="11922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3000" i="1" baseline="30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3000" b="0" i="1" baseline="300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3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7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52556" y="3374498"/>
                  <a:ext cx="3276600" cy="1192211"/>
                </a:xfrm>
                <a:prstGeom prst="rect">
                  <a:avLst/>
                </a:prstGeom>
                <a:blipFill rotWithShape="1">
                  <a:blip r:embed="rId9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790671" y="758276"/>
            <a:ext cx="10972800" cy="2518324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410977" y="794519"/>
            <a:ext cx="10435131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Hãy dùng đồ thị (v - t) vẽ ở hình bên để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 Mô tả chuyển động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 Tính độ dịch chuyển trong 1 giây đầu, 2 giây tiếp theo và 3 giây cuối; c) Tính gia tốc của chuyển động trong 4 giây đầu;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d) Tính gia tốc của chuyển động từ giây thứ 4 đến giây thứ 6.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 tra kết quả của câu b và câu c bằng cách dùng công thức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pic>
        <p:nvPicPr>
          <p:cNvPr id="4" name="Picture 3" descr="Chart&#10;&#10;Description automatically generated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17408" r="7778" b="11481"/>
          <a:stretch>
            <a:fillRect/>
          </a:stretch>
        </p:blipFill>
        <p:spPr>
          <a:xfrm>
            <a:off x="3429000" y="3429000"/>
            <a:ext cx="4411138" cy="30247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76200" y="65599"/>
            <a:ext cx="11353800" cy="541687"/>
            <a:chOff x="74035" y="2231322"/>
            <a:chExt cx="11283452" cy="756154"/>
          </a:xfrm>
        </p:grpSpPr>
        <p:grpSp>
          <p:nvGrpSpPr>
            <p:cNvPr id="55" name="Group 70"/>
            <p:cNvGrpSpPr/>
            <p:nvPr/>
          </p:nvGrpSpPr>
          <p:grpSpPr bwMode="auto">
            <a:xfrm>
              <a:off x="330529" y="2267004"/>
              <a:ext cx="10510301" cy="708275"/>
              <a:chOff x="587622" y="3377549"/>
              <a:chExt cx="5412315" cy="1364238"/>
            </a:xfrm>
          </p:grpSpPr>
          <p:pic>
            <p:nvPicPr>
              <p:cNvPr id="65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2" y="3377549"/>
                <a:ext cx="5412315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6" name="TextBox 5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10148283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Độ dịch chuyển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67" name="Text Box 13"/>
          <p:cNvSpPr txBox="1">
            <a:spLocks noChangeArrowheads="1"/>
          </p:cNvSpPr>
          <p:nvPr/>
        </p:nvSpPr>
        <p:spPr bwMode="auto">
          <a:xfrm>
            <a:off x="292239" y="666498"/>
            <a:ext cx="8927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70C0"/>
                </a:solidFill>
                <a:cs typeface="Arial" panose="020B0604020202020204" pitchFamily="34" charset="0"/>
              </a:rPr>
              <a:t>2. Tính độ dịch chuyển bằng công thức </a:t>
            </a:r>
            <a:endParaRPr lang="en-US" altLang="en-US" sz="24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38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01" y="1617393"/>
            <a:ext cx="11307699" cy="115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956632" y="1737469"/>
            <a:ext cx="10058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Đồ thị vận tốc - thời gian ở hình mô tả chuyển động của một chú chó con đang chạy trong một ngõ thẳng và hẹp.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6839" y="1163556"/>
            <a:ext cx="61341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Bài tập vận dụng</a:t>
            </a:r>
            <a:endParaRPr lang="en-US" sz="2500">
              <a:solidFill>
                <a:srgbClr val="00B050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334000" y="2542636"/>
            <a:ext cx="6167254" cy="3965884"/>
            <a:chOff x="5217705" y="1408302"/>
            <a:chExt cx="6167254" cy="3965884"/>
          </a:xfrm>
        </p:grpSpPr>
        <p:grpSp>
          <p:nvGrpSpPr>
            <p:cNvPr id="59" name="Group 58"/>
            <p:cNvGrpSpPr/>
            <p:nvPr/>
          </p:nvGrpSpPr>
          <p:grpSpPr>
            <a:xfrm>
              <a:off x="5217705" y="1408302"/>
              <a:ext cx="6167254" cy="3965884"/>
              <a:chOff x="3988191" y="1518187"/>
              <a:chExt cx="6167254" cy="3965884"/>
            </a:xfrm>
          </p:grpSpPr>
          <p:pic>
            <p:nvPicPr>
              <p:cNvPr id="74" name="Content Placeholder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50197" r="66237" b="1862"/>
              <a:stretch>
                <a:fillRect/>
              </a:stretch>
            </p:blipFill>
            <p:spPr>
              <a:xfrm>
                <a:off x="5131688" y="2276976"/>
                <a:ext cx="3767422" cy="3009112"/>
              </a:xfrm>
              <a:prstGeom prst="rect">
                <a:avLst/>
              </a:prstGeom>
            </p:spPr>
          </p:pic>
          <p:grpSp>
            <p:nvGrpSpPr>
              <p:cNvPr id="75" name="Group 74"/>
              <p:cNvGrpSpPr/>
              <p:nvPr/>
            </p:nvGrpSpPr>
            <p:grpSpPr>
              <a:xfrm>
                <a:off x="3988191" y="1518187"/>
                <a:ext cx="6167254" cy="3925280"/>
                <a:chOff x="8755624" y="4398159"/>
                <a:chExt cx="4472403" cy="2088370"/>
              </a:xfrm>
            </p:grpSpPr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9479761" y="6004444"/>
                  <a:ext cx="3309772" cy="1479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H="1" flipV="1">
                  <a:off x="9584871" y="4590870"/>
                  <a:ext cx="16329" cy="1782485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Box 90"/>
                <p:cNvSpPr txBox="1"/>
                <p:nvPr/>
              </p:nvSpPr>
              <p:spPr>
                <a:xfrm rot="16200000">
                  <a:off x="8125744" y="5028039"/>
                  <a:ext cx="1605711" cy="3459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Vận tốc (m/s)</a:t>
                  </a:r>
                  <a:endParaRPr lang="en-US" sz="2500" baseline="-25000"/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12397035" y="6009475"/>
                  <a:ext cx="83099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t(s)</a:t>
                  </a:r>
                  <a:endParaRPr lang="en-US" sz="2500" baseline="-25000"/>
                </a:p>
              </p:txBody>
            </p:sp>
          </p:grpSp>
          <p:sp>
            <p:nvSpPr>
              <p:cNvPr id="76" name="TextBox 75"/>
              <p:cNvSpPr txBox="1"/>
              <p:nvPr/>
            </p:nvSpPr>
            <p:spPr>
              <a:xfrm>
                <a:off x="4444026" y="3842394"/>
                <a:ext cx="94235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404567" y="3521246"/>
                <a:ext cx="94235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435270" y="3144552"/>
                <a:ext cx="94235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395310" y="5007017"/>
                <a:ext cx="94235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610268" y="4505261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861336" y="4524723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224895" y="4505261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986648" y="4511588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351477" y="4537346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6724750" y="4521214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098155" y="4530670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7453859" y="4530670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213206" y="4526262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613950" y="4171130"/>
              <a:ext cx="942352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824293" y="4368287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592551" y="4567741"/>
              <a:ext cx="942352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6361200" y="3303431"/>
              <a:ext cx="3726360" cy="1461790"/>
              <a:chOff x="6361200" y="3303431"/>
              <a:chExt cx="3726360" cy="146179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6361200" y="4009846"/>
                <a:ext cx="766402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847670" y="3303431"/>
                <a:ext cx="1130564" cy="1098272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endCxn id="81" idx="0"/>
              </p:cNvCxnSpPr>
              <p:nvPr/>
            </p:nvCxnSpPr>
            <p:spPr>
              <a:xfrm>
                <a:off x="8971356" y="4407079"/>
                <a:ext cx="398558" cy="775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9343555" y="4407079"/>
                <a:ext cx="367659" cy="34553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9704698" y="4758565"/>
                <a:ext cx="382862" cy="6656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3" name="Straight Connector 92"/>
          <p:cNvCxnSpPr/>
          <p:nvPr/>
        </p:nvCxnSpPr>
        <p:spPr>
          <a:xfrm flipV="1">
            <a:off x="7235141" y="4414282"/>
            <a:ext cx="728824" cy="73384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5370" y="3061005"/>
            <a:ext cx="4139661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Hãy mô tả chuyển động của chú chó.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Tính quãng đường đi được và độ dịch chuyển của chú chó sau: 2s; 4 s; 7s và 10 s bằng đồ thị và bằng công thức,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76200" y="65599"/>
            <a:ext cx="11353800" cy="541687"/>
            <a:chOff x="74035" y="2231322"/>
            <a:chExt cx="11283452" cy="756154"/>
          </a:xfrm>
        </p:grpSpPr>
        <p:grpSp>
          <p:nvGrpSpPr>
            <p:cNvPr id="55" name="Group 70"/>
            <p:cNvGrpSpPr/>
            <p:nvPr/>
          </p:nvGrpSpPr>
          <p:grpSpPr bwMode="auto">
            <a:xfrm>
              <a:off x="330529" y="2267004"/>
              <a:ext cx="10510301" cy="708275"/>
              <a:chOff x="587622" y="3377549"/>
              <a:chExt cx="5412315" cy="1364238"/>
            </a:xfrm>
          </p:grpSpPr>
          <p:pic>
            <p:nvPicPr>
              <p:cNvPr id="65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2" y="3377549"/>
                <a:ext cx="5412315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6" name="TextBox 5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10148283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Độ dịch chuyển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67" name="Text Box 13"/>
          <p:cNvSpPr txBox="1">
            <a:spLocks noChangeArrowheads="1"/>
          </p:cNvSpPr>
          <p:nvPr/>
        </p:nvSpPr>
        <p:spPr bwMode="auto">
          <a:xfrm>
            <a:off x="292239" y="666498"/>
            <a:ext cx="8927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70C0"/>
                </a:solidFill>
                <a:cs typeface="Arial" panose="020B0604020202020204" pitchFamily="34" charset="0"/>
              </a:rPr>
              <a:t>2. Tính độ dịch chuyển bằng công thức </a:t>
            </a:r>
            <a:endParaRPr lang="en-US" altLang="en-US" sz="24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38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72701"/>
            <a:ext cx="5286152" cy="3119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967349" y="2139825"/>
            <a:ext cx="4502458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 vận động viên đua xe đạp đường dài vượt qua vạch đích với tốc độ 10 m/s. Sau đó vận động viên này đi chậm dần đều thêm 20 m mới dừng lại. Coi chuyển động của vận động viên là thẳng.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6839" y="1163556"/>
            <a:ext cx="61341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Bài tập vận dụng</a:t>
            </a:r>
            <a:endParaRPr lang="en-US" sz="2500">
              <a:solidFill>
                <a:srgbClr val="00B050"/>
              </a:solidFill>
            </a:endParaRPr>
          </a:p>
        </p:txBody>
      </p:sp>
      <p:pic>
        <p:nvPicPr>
          <p:cNvPr id="3" name="Picture 2" descr="A person riding a bicycle&#10;&#10;Description automatically generated with medium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90" y="1972763"/>
            <a:ext cx="5552712" cy="31195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9840" y="5259327"/>
            <a:ext cx="112395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LcParenR"/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 gia tốc của vận động viên trong đoạn đường sau khi qua vạch đích. 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AutoNum type="alphaLcParenR"/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 thời gian vận động viên đó cần để dừng lại kể từ khi cán đích. 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AutoNum type="alphaLcParenR"/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 vận tốc trung bình của người đó trên quãng đường dừng xe.</a:t>
            </a:r>
            <a:endParaRPr lang="en-US" sz="2500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Khởi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466514" y="912804"/>
            <a:ext cx="11410232" cy="1030870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624570" y="927574"/>
            <a:ext cx="11351572" cy="8948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 dưới mô tả sự thay đổi vị trí và vận tốc của ô tô, người sau những khoảng thời gian bằng nhau. Hai chuyển động này có gì giống và khác nhau?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79542" y="577635"/>
            <a:ext cx="573943" cy="732171"/>
            <a:chOff x="492857" y="487470"/>
            <a:chExt cx="573943" cy="732171"/>
          </a:xfrm>
        </p:grpSpPr>
        <p:grpSp>
          <p:nvGrpSpPr>
            <p:cNvPr id="16" name="Group 15"/>
            <p:cNvGrpSpPr/>
            <p:nvPr/>
          </p:nvGrpSpPr>
          <p:grpSpPr>
            <a:xfrm>
              <a:off x="492857" y="487470"/>
              <a:ext cx="573943" cy="531990"/>
              <a:chOff x="492857" y="307120"/>
              <a:chExt cx="758778" cy="71234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04123" y="333892"/>
                <a:ext cx="685800" cy="65963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Logo&#10;&#10;Description automatically generated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89" t="8771" r="26000" b="14679"/>
              <a:stretch>
                <a:fillRect/>
              </a:stretch>
            </p:blipFill>
            <p:spPr>
              <a:xfrm>
                <a:off x="492857" y="307120"/>
                <a:ext cx="758778" cy="712340"/>
              </a:xfrm>
              <a:prstGeom prst="rect">
                <a:avLst/>
              </a:prstGeom>
            </p:spPr>
          </p:pic>
        </p:grpSp>
        <p:pic>
          <p:nvPicPr>
            <p:cNvPr id="17" name="Picture 16" descr="A picture containing handwear&#10;&#10;Description automatically generated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18" b="89942" l="7111" r="93889">
                          <a14:foregroundMark x1="42222" y1="5222" x2="42222" y2="5222"/>
                          <a14:foregroundMark x1="42667" y1="1934" x2="42667" y2="1934"/>
                          <a14:foregroundMark x1="7333" y1="34687" x2="7333" y2="34687"/>
                          <a14:foregroundMark x1="93889" y1="38878" x2="93889" y2="38878"/>
                          <a14:foregroundMark x1="42889" y1="1418" x2="42889" y2="1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77"/>
            <a:stretch>
              <a:fillRect/>
            </a:stretch>
          </p:blipFill>
          <p:spPr>
            <a:xfrm>
              <a:off x="600775" y="770499"/>
              <a:ext cx="292432" cy="449142"/>
            </a:xfrm>
            <a:prstGeom prst="rect">
              <a:avLst/>
            </a:prstGeom>
          </p:spPr>
        </p:pic>
      </p:grpSp>
      <p:pic>
        <p:nvPicPr>
          <p:cNvPr id="27" name="Content Placeholder 4" descr="A picture containing arrow&#10;&#10;Description automatically generated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95000" l="9896" r="89931">
                        <a14:foregroundMark x1="51736" y1="6667" x2="51736" y2="6667"/>
                        <a14:foregroundMark x1="51389" y1="48056" x2="51389" y2="48056"/>
                        <a14:foregroundMark x1="51736" y1="38333" x2="51736" y2="38333"/>
                        <a14:foregroundMark x1="51563" y1="43056" x2="51563" y2="43056"/>
                        <a14:foregroundMark x1="50694" y1="61667" x2="50694" y2="61667"/>
                        <a14:foregroundMark x1="51042" y1="80556" x2="51042" y2="80556"/>
                        <a14:foregroundMark x1="51215" y1="95000" x2="51215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34" t="2895" r="39892" b="-1030"/>
          <a:stretch>
            <a:fillRect/>
          </a:stretch>
        </p:blipFill>
        <p:spPr>
          <a:xfrm>
            <a:off x="1997024" y="2082655"/>
            <a:ext cx="583617" cy="175544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887072" y="2671884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10 km/h</a:t>
            </a:r>
            <a:endParaRPr lang="en-US" sz="2500"/>
          </a:p>
        </p:txBody>
      </p:sp>
      <p:sp>
        <p:nvSpPr>
          <p:cNvPr id="38" name="Rectangle 37"/>
          <p:cNvSpPr/>
          <p:nvPr/>
        </p:nvSpPr>
        <p:spPr bwMode="auto">
          <a:xfrm>
            <a:off x="511940" y="3737471"/>
            <a:ext cx="10537059" cy="2700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>
              <a:spcBef>
                <a:spcPct val="0"/>
              </a:spcBef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9" name="Picture 38" descr="A red car with a black background&#10;&#10;Description automatically generated with low confidence"/>
          <p:cNvPicPr>
            <a:picLocks noChangeAspect="1"/>
          </p:cNvPicPr>
          <p:nvPr/>
        </p:nvPicPr>
        <p:blipFill rotWithShape="1">
          <a:blip r:embed="rId7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28" b="89552" l="1504" r="89925">
                        <a14:foregroundMark x1="3910" y1="48507" x2="3910" y2="48507"/>
                        <a14:foregroundMark x1="1504" y1="67164" x2="1504" y2="67164"/>
                        <a14:foregroundMark x1="10677" y1="82463" x2="10677" y2="82463"/>
                        <a14:foregroundMark x1="6316" y1="82836" x2="6316" y2="82836"/>
                        <a14:foregroundMark x1="5714" y1="80597" x2="5714" y2="80597"/>
                        <a14:foregroundMark x1="12180" y1="77985" x2="12180" y2="77985"/>
                        <a14:foregroundMark x1="12030" y1="80597" x2="12030" y2="80597"/>
                        <a14:foregroundMark x1="9023" y1="83209" x2="9023" y2="83209"/>
                        <a14:foregroundMark x1="7519" y1="83582" x2="7519" y2="83582"/>
                        <a14:foregroundMark x1="4662" y1="81343" x2="4662" y2="81343"/>
                        <a14:foregroundMark x1="46466" y1="78731" x2="46466" y2="78731"/>
                        <a14:foregroundMark x1="48271" y1="81716" x2="48271" y2="81716"/>
                        <a14:foregroundMark x1="48120" y1="82836" x2="48120" y2="82836"/>
                        <a14:foregroundMark x1="46015" y1="84701" x2="46015" y2="84701"/>
                        <a14:foregroundMark x1="35188" y1="83582" x2="35188" y2="83582"/>
                        <a14:foregroundMark x1="28872" y1="83955" x2="28872" y2="83955"/>
                        <a14:foregroundMark x1="16541" y1="82836" x2="16541" y2="82836"/>
                        <a14:foregroundMark x1="2857" y1="85075" x2="2857" y2="85075"/>
                        <a14:foregroundMark x1="55188" y1="82836" x2="55188" y2="82836"/>
                        <a14:foregroundMark x1="50827" y1="85821" x2="50827" y2="85821"/>
                        <a14:foregroundMark x1="55489" y1="83582" x2="55489" y2="83582"/>
                        <a14:foregroundMark x1="52180" y1="85821" x2="52180" y2="85821"/>
                        <a14:foregroundMark x1="57143" y1="84328" x2="57143" y2="84328"/>
                        <a14:foregroundMark x1="59398" y1="85075" x2="59398" y2="85075"/>
                        <a14:foregroundMark x1="4962" y1="37313" x2="4962" y2="37313"/>
                        <a14:foregroundMark x1="4060" y1="83582" x2="4060" y2="83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97" t="12040" r="33255"/>
          <a:stretch>
            <a:fillRect/>
          </a:stretch>
        </p:blipFill>
        <p:spPr>
          <a:xfrm>
            <a:off x="424241" y="3047969"/>
            <a:ext cx="1680960" cy="843526"/>
          </a:xfrm>
          <a:prstGeom prst="rect">
            <a:avLst/>
          </a:prstGeom>
        </p:spPr>
      </p:pic>
      <p:pic>
        <p:nvPicPr>
          <p:cNvPr id="40" name="Picture 39" descr="A red car with a black background&#10;&#10;Description automatically generated with low confidence"/>
          <p:cNvPicPr>
            <a:picLocks noChangeAspect="1"/>
          </p:cNvPicPr>
          <p:nvPr/>
        </p:nvPicPr>
        <p:blipFill rotWithShape="1">
          <a:blip r:embed="rId7" cstate="print">
            <a:alphaModFix amt="61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28" b="89552" l="1504" r="89925">
                        <a14:foregroundMark x1="3910" y1="48507" x2="3910" y2="48507"/>
                        <a14:foregroundMark x1="1504" y1="67164" x2="1504" y2="67164"/>
                        <a14:foregroundMark x1="10677" y1="82463" x2="10677" y2="82463"/>
                        <a14:foregroundMark x1="6316" y1="82836" x2="6316" y2="82836"/>
                        <a14:foregroundMark x1="5714" y1="80597" x2="5714" y2="80597"/>
                        <a14:foregroundMark x1="12180" y1="77985" x2="12180" y2="77985"/>
                        <a14:foregroundMark x1="12030" y1="80597" x2="12030" y2="80597"/>
                        <a14:foregroundMark x1="9023" y1="83209" x2="9023" y2="83209"/>
                        <a14:foregroundMark x1="7519" y1="83582" x2="7519" y2="83582"/>
                        <a14:foregroundMark x1="4662" y1="81343" x2="4662" y2="81343"/>
                        <a14:foregroundMark x1="46466" y1="78731" x2="46466" y2="78731"/>
                        <a14:foregroundMark x1="48271" y1="81716" x2="48271" y2="81716"/>
                        <a14:foregroundMark x1="48120" y1="82836" x2="48120" y2="82836"/>
                        <a14:foregroundMark x1="46015" y1="84701" x2="46015" y2="84701"/>
                        <a14:foregroundMark x1="35188" y1="83582" x2="35188" y2="83582"/>
                        <a14:foregroundMark x1="28872" y1="83955" x2="28872" y2="83955"/>
                        <a14:foregroundMark x1="16541" y1="82836" x2="16541" y2="82836"/>
                        <a14:foregroundMark x1="2857" y1="85075" x2="2857" y2="85075"/>
                        <a14:foregroundMark x1="55188" y1="82836" x2="55188" y2="82836"/>
                        <a14:foregroundMark x1="50827" y1="85821" x2="50827" y2="85821"/>
                        <a14:foregroundMark x1="55489" y1="83582" x2="55489" y2="83582"/>
                        <a14:foregroundMark x1="52180" y1="85821" x2="52180" y2="85821"/>
                        <a14:foregroundMark x1="57143" y1="84328" x2="57143" y2="84328"/>
                        <a14:foregroundMark x1="59398" y1="85075" x2="59398" y2="85075"/>
                        <a14:foregroundMark x1="4962" y1="37313" x2="4962" y2="37313"/>
                        <a14:foregroundMark x1="4060" y1="83582" x2="4060" y2="83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97" t="12040" r="33255"/>
          <a:stretch>
            <a:fillRect/>
          </a:stretch>
        </p:blipFill>
        <p:spPr>
          <a:xfrm>
            <a:off x="2776291" y="3076884"/>
            <a:ext cx="1680960" cy="843526"/>
          </a:xfrm>
          <a:prstGeom prst="rect">
            <a:avLst/>
          </a:prstGeom>
        </p:spPr>
      </p:pic>
      <p:pic>
        <p:nvPicPr>
          <p:cNvPr id="41" name="Picture 40" descr="A red car with a black background&#10;&#10;Description automatically generated with low confidence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28" b="89552" l="1504" r="89925">
                        <a14:foregroundMark x1="3910" y1="48507" x2="3910" y2="48507"/>
                        <a14:foregroundMark x1="1504" y1="67164" x2="1504" y2="67164"/>
                        <a14:foregroundMark x1="10677" y1="82463" x2="10677" y2="82463"/>
                        <a14:foregroundMark x1="6316" y1="82836" x2="6316" y2="82836"/>
                        <a14:foregroundMark x1="5714" y1="80597" x2="5714" y2="80597"/>
                        <a14:foregroundMark x1="12180" y1="77985" x2="12180" y2="77985"/>
                        <a14:foregroundMark x1="12030" y1="80597" x2="12030" y2="80597"/>
                        <a14:foregroundMark x1="9023" y1="83209" x2="9023" y2="83209"/>
                        <a14:foregroundMark x1="7519" y1="83582" x2="7519" y2="83582"/>
                        <a14:foregroundMark x1="4662" y1="81343" x2="4662" y2="81343"/>
                        <a14:foregroundMark x1="46466" y1="78731" x2="46466" y2="78731"/>
                        <a14:foregroundMark x1="48271" y1="81716" x2="48271" y2="81716"/>
                        <a14:foregroundMark x1="48120" y1="82836" x2="48120" y2="82836"/>
                        <a14:foregroundMark x1="46015" y1="84701" x2="46015" y2="84701"/>
                        <a14:foregroundMark x1="35188" y1="83582" x2="35188" y2="83582"/>
                        <a14:foregroundMark x1="28872" y1="83955" x2="28872" y2="83955"/>
                        <a14:foregroundMark x1="16541" y1="82836" x2="16541" y2="82836"/>
                        <a14:foregroundMark x1="2857" y1="85075" x2="2857" y2="85075"/>
                        <a14:foregroundMark x1="55188" y1="82836" x2="55188" y2="82836"/>
                        <a14:foregroundMark x1="50827" y1="85821" x2="50827" y2="85821"/>
                        <a14:foregroundMark x1="55489" y1="83582" x2="55489" y2="83582"/>
                        <a14:foregroundMark x1="52180" y1="85821" x2="52180" y2="85821"/>
                        <a14:foregroundMark x1="57143" y1="84328" x2="57143" y2="84328"/>
                        <a14:foregroundMark x1="59398" y1="85075" x2="59398" y2="85075"/>
                        <a14:foregroundMark x1="4962" y1="37313" x2="4962" y2="37313"/>
                        <a14:foregroundMark x1="4060" y1="83582" x2="4060" y2="83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97" t="12040" r="33255"/>
          <a:stretch>
            <a:fillRect/>
          </a:stretch>
        </p:blipFill>
        <p:spPr>
          <a:xfrm>
            <a:off x="8858913" y="3098066"/>
            <a:ext cx="1680960" cy="843526"/>
          </a:xfrm>
          <a:prstGeom prst="rect">
            <a:avLst/>
          </a:prstGeom>
        </p:spPr>
      </p:pic>
      <p:pic>
        <p:nvPicPr>
          <p:cNvPr id="42" name="Picture 41" descr="A red car with a black background&#10;&#10;Description automatically generated with low confidence"/>
          <p:cNvPicPr>
            <a:picLocks noChangeAspect="1"/>
          </p:cNvPicPr>
          <p:nvPr/>
        </p:nvPicPr>
        <p:blipFill rotWithShape="1">
          <a:blip r:embed="rId7" cstate="print">
            <a:alphaModFix amt="7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28" b="89552" l="1504" r="89925">
                        <a14:foregroundMark x1="3910" y1="48507" x2="3910" y2="48507"/>
                        <a14:foregroundMark x1="1504" y1="67164" x2="1504" y2="67164"/>
                        <a14:foregroundMark x1="10677" y1="82463" x2="10677" y2="82463"/>
                        <a14:foregroundMark x1="6316" y1="82836" x2="6316" y2="82836"/>
                        <a14:foregroundMark x1="5714" y1="80597" x2="5714" y2="80597"/>
                        <a14:foregroundMark x1="12180" y1="77985" x2="12180" y2="77985"/>
                        <a14:foregroundMark x1="12030" y1="80597" x2="12030" y2="80597"/>
                        <a14:foregroundMark x1="9023" y1="83209" x2="9023" y2="83209"/>
                        <a14:foregroundMark x1="7519" y1="83582" x2="7519" y2="83582"/>
                        <a14:foregroundMark x1="4662" y1="81343" x2="4662" y2="81343"/>
                        <a14:foregroundMark x1="46466" y1="78731" x2="46466" y2="78731"/>
                        <a14:foregroundMark x1="48271" y1="81716" x2="48271" y2="81716"/>
                        <a14:foregroundMark x1="48120" y1="82836" x2="48120" y2="82836"/>
                        <a14:foregroundMark x1="46015" y1="84701" x2="46015" y2="84701"/>
                        <a14:foregroundMark x1="35188" y1="83582" x2="35188" y2="83582"/>
                        <a14:foregroundMark x1="28872" y1="83955" x2="28872" y2="83955"/>
                        <a14:foregroundMark x1="16541" y1="82836" x2="16541" y2="82836"/>
                        <a14:foregroundMark x1="2857" y1="85075" x2="2857" y2="85075"/>
                        <a14:foregroundMark x1="55188" y1="82836" x2="55188" y2="82836"/>
                        <a14:foregroundMark x1="50827" y1="85821" x2="50827" y2="85821"/>
                        <a14:foregroundMark x1="55489" y1="83582" x2="55489" y2="83582"/>
                        <a14:foregroundMark x1="52180" y1="85821" x2="52180" y2="85821"/>
                        <a14:foregroundMark x1="57143" y1="84328" x2="57143" y2="84328"/>
                        <a14:foregroundMark x1="59398" y1="85075" x2="59398" y2="85075"/>
                        <a14:foregroundMark x1="4962" y1="37313" x2="4962" y2="37313"/>
                        <a14:foregroundMark x1="4060" y1="83582" x2="4060" y2="83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97" t="12040" r="33255"/>
          <a:stretch>
            <a:fillRect/>
          </a:stretch>
        </p:blipFill>
        <p:spPr>
          <a:xfrm>
            <a:off x="5429460" y="3108657"/>
            <a:ext cx="1680960" cy="84352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65330" y="2763968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0 km/h</a:t>
            </a:r>
            <a:endParaRPr lang="en-US" sz="2500"/>
          </a:p>
        </p:txBody>
      </p:sp>
      <p:sp>
        <p:nvSpPr>
          <p:cNvPr id="44" name="TextBox 43"/>
          <p:cNvSpPr txBox="1"/>
          <p:nvPr/>
        </p:nvSpPr>
        <p:spPr>
          <a:xfrm>
            <a:off x="5561488" y="2729945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20 km/h</a:t>
            </a:r>
            <a:endParaRPr lang="en-US" sz="2500"/>
          </a:p>
        </p:txBody>
      </p:sp>
      <p:sp>
        <p:nvSpPr>
          <p:cNvPr id="45" name="TextBox 44"/>
          <p:cNvSpPr txBox="1"/>
          <p:nvPr/>
        </p:nvSpPr>
        <p:spPr>
          <a:xfrm>
            <a:off x="8959055" y="2677510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30 km/h</a:t>
            </a:r>
            <a:endParaRPr lang="en-US" sz="2500"/>
          </a:p>
        </p:txBody>
      </p:sp>
      <p:sp>
        <p:nvSpPr>
          <p:cNvPr id="46" name="TextBox 45"/>
          <p:cNvSpPr txBox="1"/>
          <p:nvPr/>
        </p:nvSpPr>
        <p:spPr>
          <a:xfrm>
            <a:off x="730174" y="3768991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t = 0 s</a:t>
            </a:r>
            <a:endParaRPr lang="en-US" sz="2500"/>
          </a:p>
        </p:txBody>
      </p:sp>
      <p:sp>
        <p:nvSpPr>
          <p:cNvPr id="47" name="TextBox 46"/>
          <p:cNvSpPr txBox="1"/>
          <p:nvPr/>
        </p:nvSpPr>
        <p:spPr>
          <a:xfrm>
            <a:off x="3049686" y="3801147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1 s</a:t>
            </a:r>
            <a:endParaRPr lang="en-US" sz="2500"/>
          </a:p>
        </p:txBody>
      </p:sp>
      <p:sp>
        <p:nvSpPr>
          <p:cNvPr id="48" name="TextBox 47"/>
          <p:cNvSpPr txBox="1"/>
          <p:nvPr/>
        </p:nvSpPr>
        <p:spPr>
          <a:xfrm>
            <a:off x="5538760" y="3805442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</a:rPr>
              <a:t>2 s</a:t>
            </a:r>
            <a:endParaRPr lang="en-US" sz="2500"/>
          </a:p>
        </p:txBody>
      </p:sp>
      <p:sp>
        <p:nvSpPr>
          <p:cNvPr id="49" name="TextBox 48"/>
          <p:cNvSpPr txBox="1"/>
          <p:nvPr/>
        </p:nvSpPr>
        <p:spPr>
          <a:xfrm>
            <a:off x="8943812" y="3758061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</a:rPr>
              <a:t>3 s</a:t>
            </a:r>
            <a:endParaRPr lang="en-US" sz="2500"/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4952484" y="3027298"/>
            <a:ext cx="477053" cy="929113"/>
            <a:chOff x="3612841" y="2971800"/>
            <a:chExt cx="1157747" cy="139979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3612841" y="3838190"/>
              <a:ext cx="0" cy="53340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1000" y="2971800"/>
              <a:ext cx="0" cy="972659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770588" y="3586584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8862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4958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rot="16200000">
            <a:off x="8240729" y="3074670"/>
            <a:ext cx="477053" cy="929113"/>
            <a:chOff x="3612841" y="2971800"/>
            <a:chExt cx="1157747" cy="139979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3612841" y="3838190"/>
              <a:ext cx="0" cy="53340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191000" y="2971800"/>
              <a:ext cx="0" cy="972659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770588" y="3586584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8862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4958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6200000">
            <a:off x="8421776" y="3006808"/>
            <a:ext cx="477053" cy="929113"/>
            <a:chOff x="3612841" y="2971800"/>
            <a:chExt cx="1157747" cy="139979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3612841" y="3838190"/>
              <a:ext cx="0" cy="53340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191000" y="2971800"/>
              <a:ext cx="0" cy="972659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770588" y="3586584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8862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958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 rot="16200000">
            <a:off x="2587788" y="3195478"/>
            <a:ext cx="372670" cy="519046"/>
            <a:chOff x="3866166" y="3307671"/>
            <a:chExt cx="904422" cy="1016853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3866166" y="3481568"/>
              <a:ext cx="0" cy="53340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 flipV="1">
              <a:off x="3953151" y="3706612"/>
              <a:ext cx="462891" cy="12804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770588" y="3586584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4958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 rot="16200000">
            <a:off x="192843" y="3219383"/>
            <a:ext cx="372670" cy="430281"/>
            <a:chOff x="3866166" y="3481568"/>
            <a:chExt cx="904422" cy="842956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866166" y="3481568"/>
              <a:ext cx="0" cy="53340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 flipV="1">
              <a:off x="3953151" y="3706612"/>
              <a:ext cx="462891" cy="12804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770588" y="3586584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Picture 80" descr="Diagram, timeline&#10;&#10;Description automatically generated with medium confidence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58" t="55526" r="32260" b="32809"/>
          <a:stretch>
            <a:fillRect/>
          </a:stretch>
        </p:blipFill>
        <p:spPr>
          <a:xfrm>
            <a:off x="2400830" y="4669238"/>
            <a:ext cx="6188936" cy="1579347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 bwMode="auto">
          <a:xfrm>
            <a:off x="2400831" y="6096001"/>
            <a:ext cx="6017850" cy="2876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>
              <a:spcBef>
                <a:spcPct val="0"/>
              </a:spcBef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76576" y="4325410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6 m/s</a:t>
            </a:r>
            <a:endParaRPr lang="en-US" sz="2500"/>
          </a:p>
        </p:txBody>
      </p:sp>
      <p:sp>
        <p:nvSpPr>
          <p:cNvPr id="89" name="TextBox 88"/>
          <p:cNvSpPr txBox="1"/>
          <p:nvPr/>
        </p:nvSpPr>
        <p:spPr>
          <a:xfrm>
            <a:off x="8054456" y="4309033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0 m/s</a:t>
            </a:r>
            <a:endParaRPr lang="en-US" sz="2500"/>
          </a:p>
        </p:txBody>
      </p:sp>
      <p:sp>
        <p:nvSpPr>
          <p:cNvPr id="90" name="TextBox 89"/>
          <p:cNvSpPr txBox="1"/>
          <p:nvPr/>
        </p:nvSpPr>
        <p:spPr>
          <a:xfrm>
            <a:off x="5312817" y="4309784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4 m/s</a:t>
            </a:r>
            <a:endParaRPr lang="en-US" sz="2500"/>
          </a:p>
        </p:txBody>
      </p:sp>
      <p:sp>
        <p:nvSpPr>
          <p:cNvPr id="91" name="TextBox 90"/>
          <p:cNvSpPr txBox="1"/>
          <p:nvPr/>
        </p:nvSpPr>
        <p:spPr>
          <a:xfrm>
            <a:off x="6756958" y="4284861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2 m/s</a:t>
            </a:r>
            <a:endParaRPr lang="en-US" sz="2500"/>
          </a:p>
        </p:txBody>
      </p:sp>
      <p:sp>
        <p:nvSpPr>
          <p:cNvPr id="92" name="TextBox 91"/>
          <p:cNvSpPr txBox="1"/>
          <p:nvPr/>
        </p:nvSpPr>
        <p:spPr>
          <a:xfrm>
            <a:off x="2720799" y="6076685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t = 0 s</a:t>
            </a:r>
            <a:endParaRPr lang="en-US" sz="2500"/>
          </a:p>
        </p:txBody>
      </p:sp>
      <p:sp>
        <p:nvSpPr>
          <p:cNvPr id="93" name="TextBox 92"/>
          <p:cNvSpPr txBox="1"/>
          <p:nvPr/>
        </p:nvSpPr>
        <p:spPr>
          <a:xfrm>
            <a:off x="5372058" y="6130985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1 s</a:t>
            </a:r>
            <a:endParaRPr lang="en-US" sz="2500"/>
          </a:p>
        </p:txBody>
      </p:sp>
      <p:sp>
        <p:nvSpPr>
          <p:cNvPr id="94" name="TextBox 93"/>
          <p:cNvSpPr txBox="1"/>
          <p:nvPr/>
        </p:nvSpPr>
        <p:spPr>
          <a:xfrm>
            <a:off x="6616455" y="6180066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</a:rPr>
              <a:t>2 s</a:t>
            </a:r>
            <a:endParaRPr lang="en-US" sz="2500"/>
          </a:p>
        </p:txBody>
      </p:sp>
      <p:sp>
        <p:nvSpPr>
          <p:cNvPr id="95" name="TextBox 94"/>
          <p:cNvSpPr txBox="1"/>
          <p:nvPr/>
        </p:nvSpPr>
        <p:spPr>
          <a:xfrm>
            <a:off x="7471937" y="6155908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</a:rPr>
              <a:t>3 s</a:t>
            </a:r>
            <a:endParaRPr lang="en-US"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2400" y="94695"/>
            <a:ext cx="9677401" cy="541686"/>
            <a:chOff x="74035" y="2231322"/>
            <a:chExt cx="9617439" cy="756153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1" y="2267004"/>
              <a:ext cx="9360943" cy="708275"/>
              <a:chOff x="587623" y="3377549"/>
              <a:chExt cx="4820449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4820449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Gia tốc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5" y="748052"/>
            <a:ext cx="11506200" cy="302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92963" y="959995"/>
            <a:ext cx="10127437" cy="2669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v"/>
            </a:pP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500" dirty="0"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endParaRPr lang="en-US" sz="25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US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endParaRPr lang="en-US" sz="2500" b="1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611" y="3960938"/>
            <a:ext cx="9607858" cy="894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*Vì chuyển động thẳng biến đổi đều có </a:t>
            </a:r>
            <a:r>
              <a:rPr lang="en-US" sz="2500" b="1" i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vận tốc thay đổi đều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 thời gian nên </a:t>
            </a:r>
            <a:r>
              <a:rPr lang="en-US" sz="2500" b="1" i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 tốc không đổi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 thời gian:</a:t>
            </a:r>
            <a:endParaRPr lang="en-US" sz="2500" i="1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60929" y="5119162"/>
            <a:ext cx="3962400" cy="1205406"/>
            <a:chOff x="1219200" y="3353786"/>
            <a:chExt cx="3467101" cy="1205406"/>
          </a:xfrm>
        </p:grpSpPr>
        <p:pic>
          <p:nvPicPr>
            <p:cNvPr id="14" name="Picture 13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3374889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Object 60"/>
                <p:cNvSpPr txBox="1"/>
                <p:nvPr/>
              </p:nvSpPr>
              <p:spPr bwMode="auto">
                <a:xfrm>
                  <a:off x="1409701" y="3353786"/>
                  <a:ext cx="3276600" cy="1192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ằ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𝑛𝑔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ố</m:t>
                        </m:r>
                      </m:oMath>
                    </m:oMathPara>
                  </a14:m>
                  <a:endParaRPr lang="en-US" sz="3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6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9701" y="3353786"/>
                  <a:ext cx="3276600" cy="1192212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466514" y="912804"/>
            <a:ext cx="11410232" cy="1030870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27" name="Content Placeholder 4" descr="A picture containing arrow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667" b="95000" l="9896" r="89931">
                        <a14:foregroundMark x1="51736" y1="6667" x2="51736" y2="6667"/>
                        <a14:foregroundMark x1="51389" y1="48056" x2="51389" y2="48056"/>
                        <a14:foregroundMark x1="51736" y1="38333" x2="51736" y2="38333"/>
                        <a14:foregroundMark x1="51563" y1="43056" x2="51563" y2="43056"/>
                        <a14:foregroundMark x1="50694" y1="61667" x2="50694" y2="61667"/>
                        <a14:foregroundMark x1="51042" y1="80556" x2="51042" y2="80556"/>
                        <a14:foregroundMark x1="51215" y1="95000" x2="51215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34" t="2895" r="39892" b="-1030"/>
          <a:stretch>
            <a:fillRect/>
          </a:stretch>
        </p:blipFill>
        <p:spPr>
          <a:xfrm>
            <a:off x="1997024" y="2082655"/>
            <a:ext cx="583617" cy="175544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887072" y="2671884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10 km/h</a:t>
            </a:r>
            <a:endParaRPr lang="en-US" sz="2500"/>
          </a:p>
        </p:txBody>
      </p:sp>
      <p:sp>
        <p:nvSpPr>
          <p:cNvPr id="38" name="Rectangle 37"/>
          <p:cNvSpPr/>
          <p:nvPr/>
        </p:nvSpPr>
        <p:spPr bwMode="auto">
          <a:xfrm>
            <a:off x="511940" y="3737471"/>
            <a:ext cx="10537059" cy="2700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>
              <a:spcBef>
                <a:spcPct val="0"/>
              </a:spcBef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9" name="Picture 38" descr="A red car with a black background&#10;&#10;Description automatically generated with low confidence"/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28" b="89552" l="1504" r="89925">
                        <a14:foregroundMark x1="3910" y1="48507" x2="3910" y2="48507"/>
                        <a14:foregroundMark x1="1504" y1="67164" x2="1504" y2="67164"/>
                        <a14:foregroundMark x1="10677" y1="82463" x2="10677" y2="82463"/>
                        <a14:foregroundMark x1="6316" y1="82836" x2="6316" y2="82836"/>
                        <a14:foregroundMark x1="5714" y1="80597" x2="5714" y2="80597"/>
                        <a14:foregroundMark x1="12180" y1="77985" x2="12180" y2="77985"/>
                        <a14:foregroundMark x1="12030" y1="80597" x2="12030" y2="80597"/>
                        <a14:foregroundMark x1="9023" y1="83209" x2="9023" y2="83209"/>
                        <a14:foregroundMark x1="7519" y1="83582" x2="7519" y2="83582"/>
                        <a14:foregroundMark x1="4662" y1="81343" x2="4662" y2="81343"/>
                        <a14:foregroundMark x1="46466" y1="78731" x2="46466" y2="78731"/>
                        <a14:foregroundMark x1="48271" y1="81716" x2="48271" y2="81716"/>
                        <a14:foregroundMark x1="48120" y1="82836" x2="48120" y2="82836"/>
                        <a14:foregroundMark x1="46015" y1="84701" x2="46015" y2="84701"/>
                        <a14:foregroundMark x1="35188" y1="83582" x2="35188" y2="83582"/>
                        <a14:foregroundMark x1="28872" y1="83955" x2="28872" y2="83955"/>
                        <a14:foregroundMark x1="16541" y1="82836" x2="16541" y2="82836"/>
                        <a14:foregroundMark x1="2857" y1="85075" x2="2857" y2="85075"/>
                        <a14:foregroundMark x1="55188" y1="82836" x2="55188" y2="82836"/>
                        <a14:foregroundMark x1="50827" y1="85821" x2="50827" y2="85821"/>
                        <a14:foregroundMark x1="55489" y1="83582" x2="55489" y2="83582"/>
                        <a14:foregroundMark x1="52180" y1="85821" x2="52180" y2="85821"/>
                        <a14:foregroundMark x1="57143" y1="84328" x2="57143" y2="84328"/>
                        <a14:foregroundMark x1="59398" y1="85075" x2="59398" y2="85075"/>
                        <a14:foregroundMark x1="4962" y1="37313" x2="4962" y2="37313"/>
                        <a14:foregroundMark x1="4060" y1="83582" x2="4060" y2="83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97" t="12040" r="33255"/>
          <a:stretch>
            <a:fillRect/>
          </a:stretch>
        </p:blipFill>
        <p:spPr>
          <a:xfrm>
            <a:off x="424241" y="3047969"/>
            <a:ext cx="1680960" cy="843526"/>
          </a:xfrm>
          <a:prstGeom prst="rect">
            <a:avLst/>
          </a:prstGeom>
        </p:spPr>
      </p:pic>
      <p:pic>
        <p:nvPicPr>
          <p:cNvPr id="40" name="Picture 39" descr="A red car with a black background&#10;&#10;Description automatically generated with low confidence"/>
          <p:cNvPicPr>
            <a:picLocks noChangeAspect="1"/>
          </p:cNvPicPr>
          <p:nvPr/>
        </p:nvPicPr>
        <p:blipFill rotWithShape="1">
          <a:blip r:embed="rId3" cstate="print">
            <a:alphaModFix amt="6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28" b="89552" l="1504" r="89925">
                        <a14:foregroundMark x1="3910" y1="48507" x2="3910" y2="48507"/>
                        <a14:foregroundMark x1="1504" y1="67164" x2="1504" y2="67164"/>
                        <a14:foregroundMark x1="10677" y1="82463" x2="10677" y2="82463"/>
                        <a14:foregroundMark x1="6316" y1="82836" x2="6316" y2="82836"/>
                        <a14:foregroundMark x1="5714" y1="80597" x2="5714" y2="80597"/>
                        <a14:foregroundMark x1="12180" y1="77985" x2="12180" y2="77985"/>
                        <a14:foregroundMark x1="12030" y1="80597" x2="12030" y2="80597"/>
                        <a14:foregroundMark x1="9023" y1="83209" x2="9023" y2="83209"/>
                        <a14:foregroundMark x1="7519" y1="83582" x2="7519" y2="83582"/>
                        <a14:foregroundMark x1="4662" y1="81343" x2="4662" y2="81343"/>
                        <a14:foregroundMark x1="46466" y1="78731" x2="46466" y2="78731"/>
                        <a14:foregroundMark x1="48271" y1="81716" x2="48271" y2="81716"/>
                        <a14:foregroundMark x1="48120" y1="82836" x2="48120" y2="82836"/>
                        <a14:foregroundMark x1="46015" y1="84701" x2="46015" y2="84701"/>
                        <a14:foregroundMark x1="35188" y1="83582" x2="35188" y2="83582"/>
                        <a14:foregroundMark x1="28872" y1="83955" x2="28872" y2="83955"/>
                        <a14:foregroundMark x1="16541" y1="82836" x2="16541" y2="82836"/>
                        <a14:foregroundMark x1="2857" y1="85075" x2="2857" y2="85075"/>
                        <a14:foregroundMark x1="55188" y1="82836" x2="55188" y2="82836"/>
                        <a14:foregroundMark x1="50827" y1="85821" x2="50827" y2="85821"/>
                        <a14:foregroundMark x1="55489" y1="83582" x2="55489" y2="83582"/>
                        <a14:foregroundMark x1="52180" y1="85821" x2="52180" y2="85821"/>
                        <a14:foregroundMark x1="57143" y1="84328" x2="57143" y2="84328"/>
                        <a14:foregroundMark x1="59398" y1="85075" x2="59398" y2="85075"/>
                        <a14:foregroundMark x1="4962" y1="37313" x2="4962" y2="37313"/>
                        <a14:foregroundMark x1="4060" y1="83582" x2="4060" y2="83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97" t="12040" r="33255"/>
          <a:stretch>
            <a:fillRect/>
          </a:stretch>
        </p:blipFill>
        <p:spPr>
          <a:xfrm>
            <a:off x="2776291" y="3076884"/>
            <a:ext cx="1680960" cy="843526"/>
          </a:xfrm>
          <a:prstGeom prst="rect">
            <a:avLst/>
          </a:prstGeom>
        </p:spPr>
      </p:pic>
      <p:pic>
        <p:nvPicPr>
          <p:cNvPr id="41" name="Picture 40" descr="A red car with a black background&#10;&#10;Description automatically generated with low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28" b="89552" l="1504" r="89925">
                        <a14:foregroundMark x1="3910" y1="48507" x2="3910" y2="48507"/>
                        <a14:foregroundMark x1="1504" y1="67164" x2="1504" y2="67164"/>
                        <a14:foregroundMark x1="10677" y1="82463" x2="10677" y2="82463"/>
                        <a14:foregroundMark x1="6316" y1="82836" x2="6316" y2="82836"/>
                        <a14:foregroundMark x1="5714" y1="80597" x2="5714" y2="80597"/>
                        <a14:foregroundMark x1="12180" y1="77985" x2="12180" y2="77985"/>
                        <a14:foregroundMark x1="12030" y1="80597" x2="12030" y2="80597"/>
                        <a14:foregroundMark x1="9023" y1="83209" x2="9023" y2="83209"/>
                        <a14:foregroundMark x1="7519" y1="83582" x2="7519" y2="83582"/>
                        <a14:foregroundMark x1="4662" y1="81343" x2="4662" y2="81343"/>
                        <a14:foregroundMark x1="46466" y1="78731" x2="46466" y2="78731"/>
                        <a14:foregroundMark x1="48271" y1="81716" x2="48271" y2="81716"/>
                        <a14:foregroundMark x1="48120" y1="82836" x2="48120" y2="82836"/>
                        <a14:foregroundMark x1="46015" y1="84701" x2="46015" y2="84701"/>
                        <a14:foregroundMark x1="35188" y1="83582" x2="35188" y2="83582"/>
                        <a14:foregroundMark x1="28872" y1="83955" x2="28872" y2="83955"/>
                        <a14:foregroundMark x1="16541" y1="82836" x2="16541" y2="82836"/>
                        <a14:foregroundMark x1="2857" y1="85075" x2="2857" y2="85075"/>
                        <a14:foregroundMark x1="55188" y1="82836" x2="55188" y2="82836"/>
                        <a14:foregroundMark x1="50827" y1="85821" x2="50827" y2="85821"/>
                        <a14:foregroundMark x1="55489" y1="83582" x2="55489" y2="83582"/>
                        <a14:foregroundMark x1="52180" y1="85821" x2="52180" y2="85821"/>
                        <a14:foregroundMark x1="57143" y1="84328" x2="57143" y2="84328"/>
                        <a14:foregroundMark x1="59398" y1="85075" x2="59398" y2="85075"/>
                        <a14:foregroundMark x1="4962" y1="37313" x2="4962" y2="37313"/>
                        <a14:foregroundMark x1="4060" y1="83582" x2="4060" y2="83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97" t="12040" r="33255"/>
          <a:stretch>
            <a:fillRect/>
          </a:stretch>
        </p:blipFill>
        <p:spPr>
          <a:xfrm>
            <a:off x="8858913" y="3098066"/>
            <a:ext cx="1680960" cy="843526"/>
          </a:xfrm>
          <a:prstGeom prst="rect">
            <a:avLst/>
          </a:prstGeom>
        </p:spPr>
      </p:pic>
      <p:pic>
        <p:nvPicPr>
          <p:cNvPr id="42" name="Picture 41" descr="A red car with a black background&#10;&#10;Description automatically generated with low confidence"/>
          <p:cNvPicPr>
            <a:picLocks noChangeAspect="1"/>
          </p:cNvPicPr>
          <p:nvPr/>
        </p:nvPicPr>
        <p:blipFill rotWithShape="1">
          <a:blip r:embed="rId3" cstate="print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28" b="89552" l="1504" r="89925">
                        <a14:foregroundMark x1="3910" y1="48507" x2="3910" y2="48507"/>
                        <a14:foregroundMark x1="1504" y1="67164" x2="1504" y2="67164"/>
                        <a14:foregroundMark x1="10677" y1="82463" x2="10677" y2="82463"/>
                        <a14:foregroundMark x1="6316" y1="82836" x2="6316" y2="82836"/>
                        <a14:foregroundMark x1="5714" y1="80597" x2="5714" y2="80597"/>
                        <a14:foregroundMark x1="12180" y1="77985" x2="12180" y2="77985"/>
                        <a14:foregroundMark x1="12030" y1="80597" x2="12030" y2="80597"/>
                        <a14:foregroundMark x1="9023" y1="83209" x2="9023" y2="83209"/>
                        <a14:foregroundMark x1="7519" y1="83582" x2="7519" y2="83582"/>
                        <a14:foregroundMark x1="4662" y1="81343" x2="4662" y2="81343"/>
                        <a14:foregroundMark x1="46466" y1="78731" x2="46466" y2="78731"/>
                        <a14:foregroundMark x1="48271" y1="81716" x2="48271" y2="81716"/>
                        <a14:foregroundMark x1="48120" y1="82836" x2="48120" y2="82836"/>
                        <a14:foregroundMark x1="46015" y1="84701" x2="46015" y2="84701"/>
                        <a14:foregroundMark x1="35188" y1="83582" x2="35188" y2="83582"/>
                        <a14:foregroundMark x1="28872" y1="83955" x2="28872" y2="83955"/>
                        <a14:foregroundMark x1="16541" y1="82836" x2="16541" y2="82836"/>
                        <a14:foregroundMark x1="2857" y1="85075" x2="2857" y2="85075"/>
                        <a14:foregroundMark x1="55188" y1="82836" x2="55188" y2="82836"/>
                        <a14:foregroundMark x1="50827" y1="85821" x2="50827" y2="85821"/>
                        <a14:foregroundMark x1="55489" y1="83582" x2="55489" y2="83582"/>
                        <a14:foregroundMark x1="52180" y1="85821" x2="52180" y2="85821"/>
                        <a14:foregroundMark x1="57143" y1="84328" x2="57143" y2="84328"/>
                        <a14:foregroundMark x1="59398" y1="85075" x2="59398" y2="85075"/>
                        <a14:foregroundMark x1="4962" y1="37313" x2="4962" y2="37313"/>
                        <a14:foregroundMark x1="4060" y1="83582" x2="4060" y2="83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97" t="12040" r="33255"/>
          <a:stretch>
            <a:fillRect/>
          </a:stretch>
        </p:blipFill>
        <p:spPr>
          <a:xfrm>
            <a:off x="5429460" y="3108657"/>
            <a:ext cx="1680960" cy="84352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65330" y="2763968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0 km/h</a:t>
            </a:r>
            <a:endParaRPr lang="en-US" sz="2500"/>
          </a:p>
        </p:txBody>
      </p:sp>
      <p:sp>
        <p:nvSpPr>
          <p:cNvPr id="44" name="TextBox 43"/>
          <p:cNvSpPr txBox="1"/>
          <p:nvPr/>
        </p:nvSpPr>
        <p:spPr>
          <a:xfrm>
            <a:off x="5561488" y="2729945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20 km/h</a:t>
            </a:r>
            <a:endParaRPr lang="en-US" sz="2500"/>
          </a:p>
        </p:txBody>
      </p:sp>
      <p:sp>
        <p:nvSpPr>
          <p:cNvPr id="45" name="TextBox 44"/>
          <p:cNvSpPr txBox="1"/>
          <p:nvPr/>
        </p:nvSpPr>
        <p:spPr>
          <a:xfrm>
            <a:off x="8959055" y="2677510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30 km/h</a:t>
            </a:r>
            <a:endParaRPr lang="en-US" sz="2500"/>
          </a:p>
        </p:txBody>
      </p:sp>
      <p:sp>
        <p:nvSpPr>
          <p:cNvPr id="46" name="TextBox 45"/>
          <p:cNvSpPr txBox="1"/>
          <p:nvPr/>
        </p:nvSpPr>
        <p:spPr>
          <a:xfrm>
            <a:off x="730174" y="3768991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t = 0 s</a:t>
            </a:r>
            <a:endParaRPr lang="en-US" sz="2500"/>
          </a:p>
        </p:txBody>
      </p:sp>
      <p:sp>
        <p:nvSpPr>
          <p:cNvPr id="47" name="TextBox 46"/>
          <p:cNvSpPr txBox="1"/>
          <p:nvPr/>
        </p:nvSpPr>
        <p:spPr>
          <a:xfrm>
            <a:off x="3049686" y="3801147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1 s</a:t>
            </a:r>
            <a:endParaRPr lang="en-US" sz="2500"/>
          </a:p>
        </p:txBody>
      </p:sp>
      <p:sp>
        <p:nvSpPr>
          <p:cNvPr id="48" name="TextBox 47"/>
          <p:cNvSpPr txBox="1"/>
          <p:nvPr/>
        </p:nvSpPr>
        <p:spPr>
          <a:xfrm>
            <a:off x="5538760" y="3805442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</a:rPr>
              <a:t>2 s</a:t>
            </a:r>
            <a:endParaRPr lang="en-US" sz="2500"/>
          </a:p>
        </p:txBody>
      </p:sp>
      <p:sp>
        <p:nvSpPr>
          <p:cNvPr id="49" name="TextBox 48"/>
          <p:cNvSpPr txBox="1"/>
          <p:nvPr/>
        </p:nvSpPr>
        <p:spPr>
          <a:xfrm>
            <a:off x="8943812" y="3758061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</a:rPr>
              <a:t>3 s</a:t>
            </a:r>
            <a:endParaRPr lang="en-US" sz="2500"/>
          </a:p>
        </p:txBody>
      </p:sp>
      <p:grpSp>
        <p:nvGrpSpPr>
          <p:cNvPr id="50" name="Group 49"/>
          <p:cNvGrpSpPr/>
          <p:nvPr/>
        </p:nvGrpSpPr>
        <p:grpSpPr>
          <a:xfrm rot="16200000">
            <a:off x="4952484" y="3027298"/>
            <a:ext cx="477053" cy="929113"/>
            <a:chOff x="3612841" y="2971800"/>
            <a:chExt cx="1157747" cy="139979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3612841" y="3838190"/>
              <a:ext cx="0" cy="53340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1000" y="2971800"/>
              <a:ext cx="0" cy="972659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770588" y="3586584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8862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4958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rot="16200000">
            <a:off x="8240729" y="3074670"/>
            <a:ext cx="477053" cy="929113"/>
            <a:chOff x="3612841" y="2971800"/>
            <a:chExt cx="1157747" cy="139979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3612841" y="3838190"/>
              <a:ext cx="0" cy="53340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191000" y="2971800"/>
              <a:ext cx="0" cy="972659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770588" y="3586584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8862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4958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6200000">
            <a:off x="8421776" y="3006808"/>
            <a:ext cx="477053" cy="929113"/>
            <a:chOff x="3612841" y="2971800"/>
            <a:chExt cx="1157747" cy="139979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3612841" y="3838190"/>
              <a:ext cx="0" cy="53340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191000" y="2971800"/>
              <a:ext cx="0" cy="972659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770588" y="3586584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8862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958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 rot="16200000">
            <a:off x="2587788" y="3195478"/>
            <a:ext cx="372670" cy="519046"/>
            <a:chOff x="3866166" y="3307671"/>
            <a:chExt cx="904422" cy="1016853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3866166" y="3481568"/>
              <a:ext cx="0" cy="53340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 flipV="1">
              <a:off x="3953151" y="3706612"/>
              <a:ext cx="462891" cy="12804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770588" y="3586584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495800" y="3307671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 rot="16200000">
            <a:off x="192843" y="3219383"/>
            <a:ext cx="372670" cy="430281"/>
            <a:chOff x="3866166" y="3481568"/>
            <a:chExt cx="904422" cy="842956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866166" y="3481568"/>
              <a:ext cx="0" cy="53340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 flipV="1">
              <a:off x="3953151" y="3706612"/>
              <a:ext cx="462891" cy="12804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770588" y="3586584"/>
              <a:ext cx="0" cy="737940"/>
            </a:xfrm>
            <a:prstGeom prst="line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Picture 80" descr="Diagram, timeline&#10;&#10;Description automatically generated with medium confidence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58" t="55526" r="32260" b="32809"/>
          <a:stretch>
            <a:fillRect/>
          </a:stretch>
        </p:blipFill>
        <p:spPr>
          <a:xfrm>
            <a:off x="2400830" y="4669238"/>
            <a:ext cx="6188936" cy="1579347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 bwMode="auto">
          <a:xfrm>
            <a:off x="2552563" y="6125766"/>
            <a:ext cx="6017850" cy="47705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>
              <a:spcBef>
                <a:spcPct val="0"/>
              </a:spcBef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76576" y="4325410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6 m/s</a:t>
            </a:r>
            <a:endParaRPr lang="en-US" sz="2500"/>
          </a:p>
        </p:txBody>
      </p:sp>
      <p:sp>
        <p:nvSpPr>
          <p:cNvPr id="89" name="TextBox 88"/>
          <p:cNvSpPr txBox="1"/>
          <p:nvPr/>
        </p:nvSpPr>
        <p:spPr>
          <a:xfrm>
            <a:off x="8054456" y="4309033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0 m/s</a:t>
            </a:r>
            <a:endParaRPr lang="en-US" sz="2500"/>
          </a:p>
        </p:txBody>
      </p:sp>
      <p:sp>
        <p:nvSpPr>
          <p:cNvPr id="90" name="TextBox 89"/>
          <p:cNvSpPr txBox="1"/>
          <p:nvPr/>
        </p:nvSpPr>
        <p:spPr>
          <a:xfrm>
            <a:off x="5312817" y="4309784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4 m/s</a:t>
            </a:r>
            <a:endParaRPr lang="en-US" sz="2500"/>
          </a:p>
        </p:txBody>
      </p:sp>
      <p:sp>
        <p:nvSpPr>
          <p:cNvPr id="91" name="TextBox 90"/>
          <p:cNvSpPr txBox="1"/>
          <p:nvPr/>
        </p:nvSpPr>
        <p:spPr>
          <a:xfrm>
            <a:off x="6756958" y="4284861"/>
            <a:ext cx="14806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2 m/s</a:t>
            </a:r>
            <a:endParaRPr lang="en-US" sz="2500"/>
          </a:p>
        </p:txBody>
      </p:sp>
      <p:sp>
        <p:nvSpPr>
          <p:cNvPr id="92" name="TextBox 91"/>
          <p:cNvSpPr txBox="1"/>
          <p:nvPr/>
        </p:nvSpPr>
        <p:spPr>
          <a:xfrm>
            <a:off x="2720799" y="6076685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t = 0 s</a:t>
            </a:r>
            <a:endParaRPr lang="en-US" sz="2500"/>
          </a:p>
        </p:txBody>
      </p:sp>
      <p:sp>
        <p:nvSpPr>
          <p:cNvPr id="93" name="TextBox 92"/>
          <p:cNvSpPr txBox="1"/>
          <p:nvPr/>
        </p:nvSpPr>
        <p:spPr>
          <a:xfrm>
            <a:off x="5372058" y="6130985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</a:rPr>
              <a:t>1 s</a:t>
            </a:r>
            <a:endParaRPr lang="en-US" sz="2500"/>
          </a:p>
        </p:txBody>
      </p:sp>
      <p:sp>
        <p:nvSpPr>
          <p:cNvPr id="94" name="TextBox 93"/>
          <p:cNvSpPr txBox="1"/>
          <p:nvPr/>
        </p:nvSpPr>
        <p:spPr>
          <a:xfrm>
            <a:off x="6616455" y="6180066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</a:rPr>
              <a:t>2 s</a:t>
            </a:r>
            <a:endParaRPr lang="en-US" sz="2500"/>
          </a:p>
        </p:txBody>
      </p:sp>
      <p:sp>
        <p:nvSpPr>
          <p:cNvPr id="95" name="TextBox 94"/>
          <p:cNvSpPr txBox="1"/>
          <p:nvPr/>
        </p:nvSpPr>
        <p:spPr>
          <a:xfrm>
            <a:off x="7471937" y="6155908"/>
            <a:ext cx="15509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</a:rPr>
              <a:t>3 s</a:t>
            </a:r>
            <a:endParaRPr lang="en-US" sz="2500"/>
          </a:p>
        </p:txBody>
      </p:sp>
      <p:sp>
        <p:nvSpPr>
          <p:cNvPr id="72" name="Text Box 29"/>
          <p:cNvSpPr txBox="1">
            <a:spLocks noChangeArrowheads="1"/>
          </p:cNvSpPr>
          <p:nvPr/>
        </p:nvSpPr>
        <p:spPr bwMode="auto">
          <a:xfrm>
            <a:off x="1005736" y="936226"/>
            <a:ext cx="109728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4480" marR="0" indent="-284480">
              <a:spcBef>
                <a:spcPts val="0"/>
              </a:spcBef>
              <a:buAutoNum type="arabicPeriod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 gia tốc của các chuyển động ở đầu bài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4480" marR="0" indent="-284480">
              <a:spcBef>
                <a:spcPts val="0"/>
              </a:spcBef>
              <a:buAutoNum type="arabicPeriod"/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chuyển động này có phải là chuyển động thẳng biến đổi đều không?</a:t>
            </a:r>
            <a:endParaRPr lang="en-US" sz="250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79" name="Oval 78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 descr="Icon&#10;&#10;Description automatically generated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2400" y="94695"/>
            <a:ext cx="10972801" cy="541687"/>
            <a:chOff x="74035" y="2231322"/>
            <a:chExt cx="10904812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1" y="2267004"/>
              <a:ext cx="10648316" cy="708275"/>
              <a:chOff x="587623" y="3377549"/>
              <a:chExt cx="5483386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5483386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276785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Vận tốc tức thời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5" y="748052"/>
            <a:ext cx="11506200" cy="302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92963" y="959995"/>
            <a:ext cx="10127437" cy="2669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 động thẳng biến đổi đều là chuyển động thẳng mà vận tốc có độ lớn tăng hoặc giảm đều theo thời gian.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 động thẳng có độ lớn vận tốc tăng đều theo thời</a:t>
            </a:r>
            <a:r>
              <a:rPr lang="en-US" sz="2500"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 gọi là </a:t>
            </a: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 động thẳng nhanh dần đều</a:t>
            </a:r>
            <a:endParaRPr lang="en-US" sz="2500" b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 động thẳng Có độ lớn vận tốc giảm đều theo thời gian gọi là </a:t>
            </a: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 động thẳng chậm dần đều</a:t>
            </a:r>
            <a:endParaRPr lang="en-US" sz="2500" b="1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611" y="3960938"/>
            <a:ext cx="9607858" cy="894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*Vì chuyển động thẳng biến đổi đều có </a:t>
            </a:r>
            <a:r>
              <a:rPr lang="en-US" sz="2500" b="1" i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vận tốc thay đổi đều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 thời gian nên </a:t>
            </a:r>
            <a:r>
              <a:rPr lang="en-US" sz="2500" b="1" i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 tốc không đổi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 thời gian:</a:t>
            </a:r>
            <a:endParaRPr lang="en-US" sz="2500" i="1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60929" y="5119162"/>
            <a:ext cx="3962400" cy="1205406"/>
            <a:chOff x="1219200" y="3353786"/>
            <a:chExt cx="3467101" cy="1205406"/>
          </a:xfrm>
        </p:grpSpPr>
        <p:pic>
          <p:nvPicPr>
            <p:cNvPr id="14" name="Picture 13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3374889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Object 60"/>
                <p:cNvSpPr txBox="1"/>
                <p:nvPr/>
              </p:nvSpPr>
              <p:spPr bwMode="auto">
                <a:xfrm>
                  <a:off x="1409701" y="3353786"/>
                  <a:ext cx="3276600" cy="1192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ằ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𝑛𝑔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ố</m:t>
                        </m:r>
                      </m:oMath>
                    </m:oMathPara>
                  </a14:m>
                  <a:endParaRPr lang="en-US" sz="3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6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9701" y="3353786"/>
                  <a:ext cx="3276600" cy="1192212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989846" y="3421117"/>
            <a:ext cx="5106154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 ở thời điểm ban đầu t</a:t>
            </a:r>
            <a:r>
              <a:rPr lang="en-US" sz="2500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0 thì: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0" y="4077471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facebook:vatlytrucquan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6007" y="802733"/>
            <a:ext cx="6132786" cy="949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Gọi   v</a:t>
            </a:r>
            <a:r>
              <a:rPr lang="en-US" sz="2500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vận tốc tại thời điểm ban đầu t</a:t>
            </a:r>
            <a:r>
              <a:rPr lang="en-US" sz="2500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v</a:t>
            </a:r>
            <a:r>
              <a:rPr lang="en-US" sz="2500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vận tốc tại thời điểm t.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6046" y="2099589"/>
            <a:ext cx="1698686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Vì  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108325"/>
            <a:ext cx="1698686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N</a:t>
            </a: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  <a:cs typeface="Arial" panose="020B0604020202020204" pitchFamily="34" charset="0"/>
              </a:rPr>
              <a:t>ên 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752600" y="1945317"/>
            <a:ext cx="5638800" cy="1205406"/>
            <a:chOff x="1219200" y="3353786"/>
            <a:chExt cx="3467101" cy="1205406"/>
          </a:xfrm>
        </p:grpSpPr>
        <p:pic>
          <p:nvPicPr>
            <p:cNvPr id="18" name="Picture 17" descr="empty-red-rectangl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3374889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bject 60"/>
                <p:cNvSpPr txBox="1"/>
                <p:nvPr/>
              </p:nvSpPr>
              <p:spPr bwMode="auto">
                <a:xfrm>
                  <a:off x="1409701" y="3353786"/>
                  <a:ext cx="3276600" cy="1192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sz="3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9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9701" y="3353786"/>
                  <a:ext cx="3276600" cy="1192212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bject 60"/>
              <p:cNvSpPr txBox="1"/>
              <p:nvPr/>
            </p:nvSpPr>
            <p:spPr bwMode="auto">
              <a:xfrm>
                <a:off x="8610600" y="2047943"/>
                <a:ext cx="2854374" cy="7757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Object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600" y="2047943"/>
                <a:ext cx="2854374" cy="775793"/>
              </a:xfrm>
              <a:prstGeom prst="rect">
                <a:avLst/>
              </a:prstGeom>
              <a:blipFill rotWithShape="1">
                <a:blip r:embed="rId3"/>
                <a:stretch>
                  <a:fillRect t="-9" r="2" b="6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035989" y="4268933"/>
            <a:ext cx="11010900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 ở thời điểm ban đầu t = 0 vật mới bắt đầu chuyển động thì: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bject 60"/>
              <p:cNvSpPr txBox="1"/>
              <p:nvPr/>
            </p:nvSpPr>
            <p:spPr bwMode="auto">
              <a:xfrm>
                <a:off x="6437291" y="3354895"/>
                <a:ext cx="2854373" cy="842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Object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7291" y="3354895"/>
                <a:ext cx="2854373" cy="84217"/>
              </a:xfrm>
              <a:prstGeom prst="rect">
                <a:avLst/>
              </a:prstGeom>
              <a:blipFill rotWithShape="1">
                <a:blip r:embed="rId4"/>
                <a:stretch>
                  <a:fillRect l="-10" t="-226" r="12" b="-49242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4572000" y="4934499"/>
            <a:ext cx="4719664" cy="851445"/>
            <a:chOff x="838200" y="3178924"/>
            <a:chExt cx="3869649" cy="1308472"/>
          </a:xfrm>
        </p:grpSpPr>
        <p:pic>
          <p:nvPicPr>
            <p:cNvPr id="29" name="Picture 28" descr="empty-red-rectangl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78924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Object 60"/>
                <p:cNvSpPr txBox="1"/>
                <p:nvPr/>
              </p:nvSpPr>
              <p:spPr bwMode="auto">
                <a:xfrm>
                  <a:off x="2744206" y="3295183"/>
                  <a:ext cx="1963643" cy="1192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3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0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44206" y="3295183"/>
                  <a:ext cx="1963643" cy="1192213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750561" y="5110763"/>
                <a:ext cx="230753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5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5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à</m:t>
                      </m:r>
                    </m:oMath>
                  </m:oMathPara>
                </a14:m>
                <a:endParaRPr lang="en-US" sz="250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561" y="5110763"/>
                <a:ext cx="2307532" cy="477054"/>
              </a:xfrm>
              <a:prstGeom prst="rect">
                <a:avLst/>
              </a:prstGeom>
              <a:blipFill rotWithShape="1">
                <a:blip r:embed="rId7"/>
                <a:stretch>
                  <a:fillRect l="-5" t="-59" r="3" b="9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-152400" y="94695"/>
            <a:ext cx="10972801" cy="541687"/>
            <a:chOff x="74035" y="2231322"/>
            <a:chExt cx="10904812" cy="756154"/>
          </a:xfrm>
        </p:grpSpPr>
        <p:grpSp>
          <p:nvGrpSpPr>
            <p:cNvPr id="33" name="Group 70"/>
            <p:cNvGrpSpPr/>
            <p:nvPr/>
          </p:nvGrpSpPr>
          <p:grpSpPr bwMode="auto">
            <a:xfrm>
              <a:off x="330531" y="2267004"/>
              <a:ext cx="10648316" cy="708275"/>
              <a:chOff x="587623" y="3377549"/>
              <a:chExt cx="5483386" cy="1364238"/>
            </a:xfrm>
          </p:grpSpPr>
          <p:pic>
            <p:nvPicPr>
              <p:cNvPr id="36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5483386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4" name="TextBox 33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276785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Vận tốc tức thời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" grpId="0"/>
      <p:bldP spid="14" grpId="0"/>
      <p:bldP spid="16" grpId="0"/>
      <p:bldP spid="23" grpId="0"/>
      <p:bldP spid="24" grpId="0"/>
      <p:bldP spid="2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11734799" cy="541687"/>
            <a:chOff x="74035" y="2231322"/>
            <a:chExt cx="11662090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29" y="2267004"/>
              <a:ext cx="11405596" cy="708275"/>
              <a:chOff x="587622" y="3377549"/>
              <a:chExt cx="5873350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2" y="3377549"/>
                <a:ext cx="5873350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10148283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Đồ thị vận tốc – thời gian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6" y="1915956"/>
            <a:ext cx="11948654" cy="151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534478" y="874986"/>
            <a:ext cx="3123044" cy="854863"/>
            <a:chOff x="838200" y="3178924"/>
            <a:chExt cx="3585013" cy="1313725"/>
          </a:xfrm>
        </p:grpSpPr>
        <p:pic>
          <p:nvPicPr>
            <p:cNvPr id="14" name="Picture 13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78924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Object 60"/>
                <p:cNvSpPr txBox="1"/>
                <p:nvPr/>
              </p:nvSpPr>
              <p:spPr bwMode="auto">
                <a:xfrm>
                  <a:off x="1146613" y="3300436"/>
                  <a:ext cx="3276600" cy="1192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𝑎𝑡</m:t>
                        </m:r>
                      </m:oMath>
                    </m:oMathPara>
                  </a14:m>
                  <a:endParaRPr lang="en-US" sz="3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5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6613" y="3300436"/>
                  <a:ext cx="3276600" cy="1192213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/>
          <p:cNvSpPr txBox="1"/>
          <p:nvPr/>
        </p:nvSpPr>
        <p:spPr>
          <a:xfrm>
            <a:off x="982199" y="2009196"/>
            <a:ext cx="1012488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Vận tốc tức thời trong chuyển động thẳng biến đổi đều là </a:t>
            </a:r>
            <a:r>
              <a:rPr lang="en-US" sz="27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 bậc nhất </a:t>
            </a: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 thời gian t, nên đồ thị vận tốc - thời gian của chuyển động này có các dạng như hình</a:t>
            </a:r>
            <a:endParaRPr lang="en-US" sz="27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493" y="833183"/>
            <a:ext cx="18103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 có:</a:t>
            </a:r>
            <a:endParaRPr lang="en-US" sz="2500"/>
          </a:p>
        </p:txBody>
      </p:sp>
      <p:grpSp>
        <p:nvGrpSpPr>
          <p:cNvPr id="20" name="Group 19"/>
          <p:cNvGrpSpPr/>
          <p:nvPr/>
        </p:nvGrpSpPr>
        <p:grpSpPr>
          <a:xfrm>
            <a:off x="1200437" y="3615107"/>
            <a:ext cx="2895601" cy="2584292"/>
            <a:chOff x="8770185" y="3632632"/>
            <a:chExt cx="3475345" cy="30264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9448800" y="5988690"/>
              <a:ext cx="2590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9601200" y="4068683"/>
              <a:ext cx="0" cy="2026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9601200" y="4419600"/>
              <a:ext cx="1981200" cy="15690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770185" y="3632632"/>
              <a:ext cx="1295400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en-US" sz="2500" baseline="-250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239519" y="6100373"/>
              <a:ext cx="1006011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US" sz="2500" baseline="-2500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91178" y="3586552"/>
            <a:ext cx="2895601" cy="2584292"/>
            <a:chOff x="8770185" y="3632632"/>
            <a:chExt cx="3475345" cy="3026409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9448800" y="5988690"/>
              <a:ext cx="2590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9601200" y="4068683"/>
              <a:ext cx="0" cy="2026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601200" y="4523621"/>
              <a:ext cx="1950193" cy="71396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770185" y="3632632"/>
              <a:ext cx="1295400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en-US" sz="2500" baseline="-250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239519" y="6100373"/>
              <a:ext cx="1006011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US" sz="2500" baseline="-2500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033699" y="3560449"/>
            <a:ext cx="3270096" cy="2489030"/>
            <a:chOff x="8770185" y="3632632"/>
            <a:chExt cx="3924820" cy="291485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9448800" y="5988690"/>
              <a:ext cx="2590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9601200" y="4068683"/>
              <a:ext cx="0" cy="20262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601200" y="4627351"/>
              <a:ext cx="1950192" cy="64873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8770185" y="3632632"/>
              <a:ext cx="1295400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en-US" sz="2500" baseline="-25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688994" y="5988814"/>
              <a:ext cx="1006011" cy="55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US" sz="2500" baseline="-2500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287626" y="5893730"/>
            <a:ext cx="83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en-US" sz="2500" baseline="-25000"/>
          </a:p>
        </p:txBody>
      </p:sp>
      <p:sp>
        <p:nvSpPr>
          <p:cNvPr id="39" name="TextBox 38"/>
          <p:cNvSpPr txBox="1"/>
          <p:nvPr/>
        </p:nvSpPr>
        <p:spPr>
          <a:xfrm>
            <a:off x="5888984" y="5837366"/>
            <a:ext cx="83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endParaRPr lang="en-US" sz="2500" baseline="-25000"/>
          </a:p>
        </p:txBody>
      </p:sp>
      <p:sp>
        <p:nvSpPr>
          <p:cNvPr id="40" name="TextBox 39"/>
          <p:cNvSpPr txBox="1"/>
          <p:nvPr/>
        </p:nvSpPr>
        <p:spPr>
          <a:xfrm>
            <a:off x="9374174" y="5942295"/>
            <a:ext cx="8381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en-US" sz="2500" baseline="-25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4616211" y="4619574"/>
                <a:ext cx="68006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00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211" y="4619574"/>
                <a:ext cx="680066" cy="553998"/>
              </a:xfrm>
              <a:prstGeom prst="rect">
                <a:avLst/>
              </a:prstGeom>
              <a:blipFill rotWithShape="1">
                <a:blip r:embed="rId6"/>
                <a:stretch>
                  <a:fillRect l="-58" t="-105" r="55" b="4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8033700" y="4024870"/>
                <a:ext cx="68006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00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700" y="4024870"/>
                <a:ext cx="680066" cy="553998"/>
              </a:xfrm>
              <a:prstGeom prst="rect">
                <a:avLst/>
              </a:prstGeom>
              <a:blipFill rotWithShape="1">
                <a:blip r:embed="rId6"/>
                <a:stretch>
                  <a:fillRect l="-46" t="-43" r="44" b="9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1355657" y="6392115"/>
            <a:ext cx="97277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 dạng đồ thị vận tốc - thời gian trong chuyển động thẳng biến đổi đểu</a:t>
            </a:r>
            <a:endParaRPr lang="en-US" sz="2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38" grpId="0"/>
      <p:bldP spid="39" grpId="0"/>
      <p:bldP spid="40" grpId="0"/>
      <p:bldP spid="46" grpId="0"/>
      <p:bldP spid="47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790671" y="758277"/>
            <a:ext cx="10972800" cy="1339850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971708" y="758277"/>
            <a:ext cx="10687854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9.2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vận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bạn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siêu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Hãy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bạn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nào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đều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nhanh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chậm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nghỉ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pic>
        <p:nvPicPr>
          <p:cNvPr id="5" name="Picture 4" descr="A picture containing tex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19" y="2455451"/>
            <a:ext cx="3746715" cy="328961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20554" y="2307241"/>
            <a:ext cx="6167254" cy="3965884"/>
            <a:chOff x="5217705" y="1408302"/>
            <a:chExt cx="6167254" cy="3965884"/>
          </a:xfrm>
        </p:grpSpPr>
        <p:grpSp>
          <p:nvGrpSpPr>
            <p:cNvPr id="15" name="Group 14"/>
            <p:cNvGrpSpPr/>
            <p:nvPr/>
          </p:nvGrpSpPr>
          <p:grpSpPr>
            <a:xfrm>
              <a:off x="5217705" y="1408302"/>
              <a:ext cx="6167254" cy="3965884"/>
              <a:chOff x="3988191" y="1518187"/>
              <a:chExt cx="6167254" cy="3965884"/>
            </a:xfrm>
          </p:grpSpPr>
          <p:pic>
            <p:nvPicPr>
              <p:cNvPr id="31" name="Content Placeholder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50197" r="66237" b="1862"/>
              <a:stretch>
                <a:fillRect/>
              </a:stretch>
            </p:blipFill>
            <p:spPr>
              <a:xfrm>
                <a:off x="5131688" y="2276976"/>
                <a:ext cx="3767422" cy="3009112"/>
              </a:xfrm>
              <a:prstGeom prst="rect">
                <a:avLst/>
              </a:prstGeom>
            </p:spPr>
          </p:pic>
          <p:grpSp>
            <p:nvGrpSpPr>
              <p:cNvPr id="35" name="Group 34"/>
              <p:cNvGrpSpPr/>
              <p:nvPr/>
            </p:nvGrpSpPr>
            <p:grpSpPr>
              <a:xfrm>
                <a:off x="3988191" y="1518187"/>
                <a:ext cx="6167254" cy="3925280"/>
                <a:chOff x="8755624" y="4398159"/>
                <a:chExt cx="4472403" cy="2088370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9479761" y="6004444"/>
                  <a:ext cx="3309772" cy="1479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 flipV="1">
                  <a:off x="9584871" y="4590870"/>
                  <a:ext cx="16329" cy="1782485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8125744" y="5028039"/>
                  <a:ext cx="1605711" cy="3459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Vận tốc (m/s)</a:t>
                  </a:r>
                  <a:endParaRPr lang="en-US" sz="2500" baseline="-25000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397035" y="6009475"/>
                  <a:ext cx="83099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t(s)</a:t>
                  </a:r>
                  <a:endParaRPr lang="en-US" sz="2500" baseline="-25000"/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4444026" y="3842394"/>
                <a:ext cx="94235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0,5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404567" y="3521246"/>
                <a:ext cx="94235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35270" y="3144552"/>
                <a:ext cx="94235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1,5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395310" y="5007017"/>
                <a:ext cx="94235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610268" y="4505261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861336" y="4524723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224895" y="4505261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986648" y="4511588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351477" y="4537346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724750" y="4521214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098155" y="4530670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453859" y="4530670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213206" y="4526262"/>
                <a:ext cx="55812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613950" y="4171130"/>
              <a:ext cx="942352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03025" y="4414348"/>
              <a:ext cx="558128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92551" y="4567741"/>
              <a:ext cx="942352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-0,5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402577" y="3271516"/>
              <a:ext cx="3679512" cy="1487071"/>
              <a:chOff x="6402577" y="3271516"/>
              <a:chExt cx="3679512" cy="148707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6402577" y="3271516"/>
                <a:ext cx="1457478" cy="18803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endCxn id="46" idx="0"/>
              </p:cNvCxnSpPr>
              <p:nvPr/>
            </p:nvCxnSpPr>
            <p:spPr>
              <a:xfrm>
                <a:off x="7847670" y="3303431"/>
                <a:ext cx="759063" cy="111735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endCxn id="47" idx="0"/>
              </p:cNvCxnSpPr>
              <p:nvPr/>
            </p:nvCxnSpPr>
            <p:spPr>
              <a:xfrm>
                <a:off x="8604152" y="4418008"/>
                <a:ext cx="358285" cy="2777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965933" y="4423098"/>
                <a:ext cx="387047" cy="306382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355856" y="4748581"/>
                <a:ext cx="382862" cy="6656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17" idx="0"/>
              </p:cNvCxnSpPr>
              <p:nvPr/>
            </p:nvCxnSpPr>
            <p:spPr>
              <a:xfrm flipV="1">
                <a:off x="9706001" y="4414348"/>
                <a:ext cx="376088" cy="34423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65599"/>
            <a:ext cx="11353800" cy="541687"/>
            <a:chOff x="74035" y="2231322"/>
            <a:chExt cx="11283452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29" y="2267004"/>
              <a:ext cx="10510301" cy="708275"/>
              <a:chOff x="587622" y="3377549"/>
              <a:chExt cx="5412315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2" y="3377549"/>
                <a:ext cx="5412315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10148283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Độ dịch chuyển của chuyển động thẳng biến đổi đều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8" y="1177054"/>
            <a:ext cx="6478461" cy="523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404157" y="3658552"/>
            <a:ext cx="2322789" cy="899730"/>
            <a:chOff x="838200" y="3178924"/>
            <a:chExt cx="3467101" cy="1382675"/>
          </a:xfrm>
        </p:grpSpPr>
        <p:pic>
          <p:nvPicPr>
            <p:cNvPr id="14" name="Picture 13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78924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Object 60"/>
                <p:cNvSpPr txBox="1"/>
                <p:nvPr/>
              </p:nvSpPr>
              <p:spPr bwMode="auto">
                <a:xfrm>
                  <a:off x="1342265" y="3369386"/>
                  <a:ext cx="2270498" cy="1192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3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5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42265" y="3369386"/>
                  <a:ext cx="2270498" cy="1192213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/>
          <p:cNvSpPr txBox="1"/>
          <p:nvPr/>
        </p:nvSpPr>
        <p:spPr>
          <a:xfrm>
            <a:off x="533400" y="1323585"/>
            <a:ext cx="6031847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Trong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khoảng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thời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gian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t,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nếu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vật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chuyển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động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thẳng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đều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với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vận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tốc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v,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thì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đồ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thị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(v - t)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có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dạng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như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Hình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endParaRPr lang="en-US" sz="2500" dirty="0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292239" y="666498"/>
            <a:ext cx="8927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70C0"/>
                </a:solidFill>
                <a:cs typeface="Arial" panose="020B0604020202020204" pitchFamily="34" charset="0"/>
              </a:rPr>
              <a:t>1. Tính độ dịch chuyển bằng đồ thị vận tốc – thời gian (v – t)</a:t>
            </a:r>
            <a:endParaRPr lang="en-US" altLang="en-US" sz="24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8938" y="4811902"/>
            <a:ext cx="5943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Độ lớn này bằng diện tích của hình chữ nhật, các cạnh có độ dài là v và t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43538" y="4913418"/>
            <a:ext cx="42672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Diện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tích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này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gọi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là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diện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tích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giới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hạn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của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đồ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thị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(v- t)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đối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với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trục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hoành</a:t>
            </a:r>
            <a:endParaRPr lang="en-US" sz="25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7035509" y="1353343"/>
            <a:ext cx="4373232" cy="3176209"/>
            <a:chOff x="7594832" y="1540382"/>
            <a:chExt cx="3869664" cy="2918547"/>
          </a:xfrm>
        </p:grpSpPr>
        <p:grpSp>
          <p:nvGrpSpPr>
            <p:cNvPr id="19" name="Group 18"/>
            <p:cNvGrpSpPr/>
            <p:nvPr/>
          </p:nvGrpSpPr>
          <p:grpSpPr>
            <a:xfrm>
              <a:off x="7594832" y="1540382"/>
              <a:ext cx="3869664" cy="2918547"/>
              <a:chOff x="7594832" y="1540382"/>
              <a:chExt cx="3869664" cy="2918547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594832" y="1540382"/>
                <a:ext cx="3869664" cy="2918547"/>
                <a:chOff x="9013155" y="3648104"/>
                <a:chExt cx="3869664" cy="2918547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9475076" y="5984807"/>
                  <a:ext cx="2992247" cy="2223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9601200" y="4068683"/>
                  <a:ext cx="0" cy="202629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>
                  <a:stCxn id="31" idx="3"/>
                </p:cNvCxnSpPr>
                <p:nvPr/>
              </p:nvCxnSpPr>
              <p:spPr>
                <a:xfrm>
                  <a:off x="9594039" y="4834281"/>
                  <a:ext cx="2140277" cy="18827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/>
                <p:cNvSpPr txBox="1"/>
                <p:nvPr/>
              </p:nvSpPr>
              <p:spPr>
                <a:xfrm>
                  <a:off x="9013155" y="3648104"/>
                  <a:ext cx="12954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 dirty="0"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v(m/s)</a:t>
                  </a:r>
                  <a:endParaRPr lang="en-US" sz="2500" baseline="-25000" dirty="0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051827" y="6089597"/>
                  <a:ext cx="83099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t(s)</a:t>
                  </a:r>
                  <a:endParaRPr lang="en-US" sz="2500" baseline="-25000"/>
                </a:p>
              </p:txBody>
            </p:sp>
          </p:grpSp>
          <p:cxnSp>
            <p:nvCxnSpPr>
              <p:cNvPr id="45" name="Straight Connector 44"/>
              <p:cNvCxnSpPr/>
              <p:nvPr/>
            </p:nvCxnSpPr>
            <p:spPr>
              <a:xfrm>
                <a:off x="9862815" y="2722013"/>
                <a:ext cx="0" cy="111825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8139513" y="2726559"/>
                <a:ext cx="1319308" cy="1113706"/>
                <a:chOff x="9188202" y="5715000"/>
                <a:chExt cx="489198" cy="419100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>
                  <a:off x="9188202" y="5715000"/>
                  <a:ext cx="489198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9673114" y="5715000"/>
                  <a:ext cx="0" cy="4191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8158132" y="2722014"/>
                <a:ext cx="2157860" cy="1094160"/>
                <a:chOff x="9188202" y="5488502"/>
                <a:chExt cx="1170632" cy="645598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9188202" y="5715000"/>
                  <a:ext cx="117063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9673114" y="5488502"/>
                  <a:ext cx="0" cy="64559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8158134" y="2736874"/>
                <a:ext cx="2118385" cy="1103391"/>
                <a:chOff x="9188202" y="4966648"/>
                <a:chExt cx="2071331" cy="1167452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188202" y="5715000"/>
                  <a:ext cx="2071331" cy="3471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9673114" y="4966648"/>
                  <a:ext cx="2580" cy="116745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TextBox 24"/>
              <p:cNvSpPr txBox="1"/>
              <p:nvPr/>
            </p:nvSpPr>
            <p:spPr>
              <a:xfrm>
                <a:off x="8357317" y="3899315"/>
                <a:ext cx="54541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baseline="-25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757561" y="3899958"/>
                <a:ext cx="54541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2000" baseline="-2500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200509" y="3903841"/>
                <a:ext cx="54541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sz="2000" baseline="-25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604955" y="3899958"/>
                <a:ext cx="54541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sz="2000" baseline="-2500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647192" y="3236514"/>
                <a:ext cx="54541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baseline="-250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647192" y="2881729"/>
                <a:ext cx="54541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2000" baseline="-2500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630300" y="2526504"/>
                <a:ext cx="54541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sz="2000" baseline="-25000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10003813" y="3883628"/>
              <a:ext cx="5454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sz="2000" baseline="-25000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10276521" y="2781061"/>
              <a:ext cx="0" cy="111825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7626579" y="3936133"/>
              <a:ext cx="5454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2000" baseline="-25000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27028" y="2636148"/>
            <a:ext cx="546591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Độ dịch chuyển trong thời gian này có độ lớn là: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711075" y="2664730"/>
            <a:ext cx="2341039" cy="123803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3" grpId="0"/>
      <p:bldP spid="48" grpId="0"/>
      <p:bldP spid="64" grpId="0"/>
      <p:bldP spid="67" grpId="0" animBg="1"/>
    </p:bldLst>
  </p:timing>
</p:sld>
</file>

<file path=ppt/tags/tag1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ags/tag2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7024</Words>
  <Application>WPS Presentation</Application>
  <PresentationFormat>Custom</PresentationFormat>
  <Paragraphs>577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SimSun</vt:lpstr>
      <vt:lpstr>Wingdings</vt:lpstr>
      <vt:lpstr>Times New Roman</vt:lpstr>
      <vt:lpstr>VNI-Times</vt:lpstr>
      <vt:lpstr>MS PGothic</vt:lpstr>
      <vt:lpstr>Calibri</vt:lpstr>
      <vt:lpstr>游明朝</vt:lpstr>
      <vt:lpstr>Yu Gothic UI Semilight</vt:lpstr>
      <vt:lpstr>Cambria Math</vt:lpstr>
      <vt:lpstr>Cambria Math</vt:lpstr>
      <vt:lpstr>Symbol</vt:lpstr>
      <vt:lpstr>Segoe Print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Viet Chung</cp:lastModifiedBy>
  <cp:revision>286</cp:revision>
  <dcterms:created xsi:type="dcterms:W3CDTF">2007-10-27T08:09:00Z</dcterms:created>
  <dcterms:modified xsi:type="dcterms:W3CDTF">2025-09-06T22:57:03Z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E1422E06C1774AF495A88A862B190C4A_12</vt:lpwstr>
  </property>
  <property fmtid="{D5CDD505-2E9C-101B-9397-08002B2CF9AE}" pid="3" name="KSOProductBuildVer">
    <vt:lpwstr>1033-12.2.0.22549</vt:lpwstr>
  </property>
</Properties>
</file>